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handoutMasterIdLst>
    <p:handoutMasterId r:id="rId64"/>
  </p:handoutMasterIdLst>
  <p:sldIdLst>
    <p:sldId id="256" r:id="rId2"/>
    <p:sldId id="470" r:id="rId3"/>
    <p:sldId id="426" r:id="rId4"/>
    <p:sldId id="474" r:id="rId5"/>
    <p:sldId id="440" r:id="rId6"/>
    <p:sldId id="442" r:id="rId7"/>
    <p:sldId id="439" r:id="rId8"/>
    <p:sldId id="443" r:id="rId9"/>
    <p:sldId id="452" r:id="rId10"/>
    <p:sldId id="469" r:id="rId11"/>
    <p:sldId id="444" r:id="rId12"/>
    <p:sldId id="445" r:id="rId13"/>
    <p:sldId id="446" r:id="rId14"/>
    <p:sldId id="447" r:id="rId15"/>
    <p:sldId id="448" r:id="rId16"/>
    <p:sldId id="449" r:id="rId17"/>
    <p:sldId id="450" r:id="rId18"/>
    <p:sldId id="465" r:id="rId19"/>
    <p:sldId id="466" r:id="rId20"/>
    <p:sldId id="467" r:id="rId21"/>
    <p:sldId id="453" r:id="rId22"/>
    <p:sldId id="454" r:id="rId23"/>
    <p:sldId id="455" r:id="rId24"/>
    <p:sldId id="456" r:id="rId25"/>
    <p:sldId id="468" r:id="rId26"/>
    <p:sldId id="471" r:id="rId27"/>
    <p:sldId id="472" r:id="rId28"/>
    <p:sldId id="473" r:id="rId29"/>
    <p:sldId id="480" r:id="rId30"/>
    <p:sldId id="475" r:id="rId31"/>
    <p:sldId id="479" r:id="rId32"/>
    <p:sldId id="477" r:id="rId33"/>
    <p:sldId id="478" r:id="rId34"/>
    <p:sldId id="481" r:id="rId35"/>
    <p:sldId id="482" r:id="rId36"/>
    <p:sldId id="483" r:id="rId37"/>
    <p:sldId id="484" r:id="rId38"/>
    <p:sldId id="485" r:id="rId39"/>
    <p:sldId id="487" r:id="rId40"/>
    <p:sldId id="486" r:id="rId41"/>
    <p:sldId id="488" r:id="rId42"/>
    <p:sldId id="489" r:id="rId43"/>
    <p:sldId id="490" r:id="rId44"/>
    <p:sldId id="491" r:id="rId45"/>
    <p:sldId id="476" r:id="rId46"/>
    <p:sldId id="496" r:id="rId47"/>
    <p:sldId id="494" r:id="rId48"/>
    <p:sldId id="497" r:id="rId49"/>
    <p:sldId id="498" r:id="rId50"/>
    <p:sldId id="499" r:id="rId51"/>
    <p:sldId id="500" r:id="rId52"/>
    <p:sldId id="501" r:id="rId53"/>
    <p:sldId id="502" r:id="rId54"/>
    <p:sldId id="503" r:id="rId55"/>
    <p:sldId id="504" r:id="rId56"/>
    <p:sldId id="505" r:id="rId57"/>
    <p:sldId id="506" r:id="rId58"/>
    <p:sldId id="507" r:id="rId59"/>
    <p:sldId id="495" r:id="rId60"/>
    <p:sldId id="508" r:id="rId61"/>
    <p:sldId id="274" r:id="rId62"/>
  </p:sldIdLst>
  <p:sldSz cx="9144000" cy="6858000" type="screen4x3"/>
  <p:notesSz cx="6858000" cy="9144000"/>
  <p:defaultTextStyle>
    <a:defPPr>
      <a:defRPr lang="zh-CN"/>
    </a:defPPr>
    <a:lvl1pPr marL="0" lvl="0"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C293"/>
    <a:srgbClr val="1E9C8C"/>
    <a:srgbClr val="1E817A"/>
    <a:srgbClr val="FAFAFA"/>
    <a:srgbClr val="41719C"/>
    <a:srgbClr val="A2D3A6"/>
    <a:srgbClr val="3CB191"/>
    <a:srgbClr val="81BAA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20" autoAdjust="0"/>
  </p:normalViewPr>
  <p:slideViewPr>
    <p:cSldViewPr snapToGrid="0" showGuides="1">
      <p:cViewPr>
        <p:scale>
          <a:sx n="73" d="100"/>
          <a:sy n="73" d="100"/>
        </p:scale>
        <p:origin x="-996" y="-630"/>
      </p:cViewPr>
      <p:guideLst>
        <p:guide orient="horz" pos="2076"/>
        <p:guide pos="2880"/>
      </p:guideLst>
    </p:cSldViewPr>
  </p:slideViewPr>
  <p:outlineViewPr>
    <p:cViewPr>
      <p:scale>
        <a:sx n="33" d="100"/>
        <a:sy n="33" d="100"/>
      </p:scale>
      <p:origin x="0" y="150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36851C6F-5D92-4B5B-A43F-06171795DC9B}" type="slidenum">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0"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5125"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5DA7B81-E81A-482B-8935-8635F6DB025C}" type="slidenum">
              <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050" name="图片 2" descr="F:\2017工作\郭姐ppt\蓝.jpg蓝"/>
          <p:cNvPicPr>
            <a:picLocks noChangeAspect="1"/>
          </p:cNvPicPr>
          <p:nvPr userDrawn="1"/>
        </p:nvPicPr>
        <p:blipFill>
          <a:blip r:embed="rId2" cstate="print"/>
          <a:srcRect/>
          <a:stretch>
            <a:fillRect/>
          </a:stretch>
        </p:blipFill>
        <p:spPr>
          <a:xfrm rot="10800000">
            <a:off x="0" y="3475355"/>
            <a:ext cx="9144000" cy="3391535"/>
          </a:xfrm>
          <a:prstGeom prst="rect">
            <a:avLst/>
          </a:prstGeom>
          <a:noFill/>
          <a:ln w="9525">
            <a:noFill/>
          </a:ln>
        </p:spPr>
      </p:pic>
      <p:pic>
        <p:nvPicPr>
          <p:cNvPr id="2051" name="图片 1" descr="F:\2017工作\郭姐ppt\蓝.jpg蓝"/>
          <p:cNvPicPr>
            <a:picLocks noChangeAspect="1"/>
          </p:cNvPicPr>
          <p:nvPr userDrawn="1"/>
        </p:nvPicPr>
        <p:blipFill>
          <a:blip r:embed="rId2" cstate="print"/>
          <a:srcRect/>
          <a:stretch>
            <a:fillRect/>
          </a:stretch>
        </p:blipFill>
        <p:spPr>
          <a:xfrm>
            <a:off x="0" y="-5239"/>
            <a:ext cx="9144000" cy="3386455"/>
          </a:xfrm>
          <a:prstGeom prst="rect">
            <a:avLst/>
          </a:prstGeom>
          <a:noFill/>
          <a:ln w="9525">
            <a:noFill/>
          </a:ln>
        </p:spPr>
      </p:pic>
      <p:sp>
        <p:nvSpPr>
          <p:cNvPr id="11" name="矩形 10"/>
          <p:cNvSpPr/>
          <p:nvPr/>
        </p:nvSpPr>
        <p:spPr>
          <a:xfrm>
            <a:off x="0" y="2872105"/>
            <a:ext cx="9144000" cy="3784600"/>
          </a:xfrm>
          <a:prstGeom prst="rect">
            <a:avLst/>
          </a:prstGeom>
          <a:gradFill flip="none" rotWithShape="1">
            <a:gsLst>
              <a:gs pos="0">
                <a:schemeClr val="bg1">
                  <a:alpha val="80000"/>
                </a:schemeClr>
              </a:gs>
              <a:gs pos="100000">
                <a:schemeClr val="bg1">
                  <a:shade val="100000"/>
                  <a:satMod val="115000"/>
                  <a:alpha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3200" b="1" i="0" u="none" strike="noStrike" kern="1200" cap="none" spc="0" normalizeH="0" baseline="0" noProof="1">
              <a:ln>
                <a:noFill/>
              </a:ln>
              <a:solidFill>
                <a:schemeClr val="lt1"/>
              </a:solidFill>
              <a:effectLst/>
              <a:uLnTx/>
              <a:uFillTx/>
              <a:latin typeface="楷体_GB2312" panose="02010609030101010101" pitchFamily="49" charset="-122"/>
              <a:ea typeface="楷体_GB2312" panose="02010609030101010101" pitchFamily="49" charset="-122"/>
              <a:cs typeface="+mn-cs"/>
            </a:endParaRPr>
          </a:p>
        </p:txBody>
      </p:sp>
      <p:cxnSp>
        <p:nvCxnSpPr>
          <p:cNvPr id="15" name="直接连接符 14"/>
          <p:cNvCxnSpPr/>
          <p:nvPr/>
        </p:nvCxnSpPr>
        <p:spPr>
          <a:xfrm>
            <a:off x="1527859" y="3790950"/>
            <a:ext cx="5985912" cy="0"/>
          </a:xfrm>
          <a:prstGeom prst="line">
            <a:avLst/>
          </a:prstGeom>
          <a:ln w="28575">
            <a:gradFill flip="none" rotWithShape="1">
              <a:gsLst>
                <a:gs pos="100000">
                  <a:schemeClr val="bg1"/>
                </a:gs>
                <a:gs pos="0">
                  <a:schemeClr val="bg1"/>
                </a:gs>
                <a:gs pos="78000">
                  <a:schemeClr val="accent1">
                    <a:lumMod val="40000"/>
                    <a:lumOff val="60000"/>
                  </a:schemeClr>
                </a:gs>
                <a:gs pos="32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7" name="标题 16"/>
          <p:cNvSpPr>
            <a:spLocks noGrp="1"/>
          </p:cNvSpPr>
          <p:nvPr>
            <p:ph type="title"/>
          </p:nvPr>
        </p:nvSpPr>
        <p:spPr>
          <a:xfrm>
            <a:off x="2367943" y="2779675"/>
            <a:ext cx="4395412" cy="464700"/>
          </a:xfrm>
          <a:prstGeom prst="rect">
            <a:avLst/>
          </a:prstGeom>
        </p:spPr>
        <p:txBody>
          <a:bodyPr anchor="ctr"/>
          <a:lstStyle>
            <a:lvl1pPr algn="ctr">
              <a:defRPr sz="3600">
                <a:ln>
                  <a:noFill/>
                </a:ln>
                <a:solidFill>
                  <a:schemeClr val="tx1"/>
                </a:solidFill>
                <a:latin typeface="方正小标宋_GBK" panose="03000502000000000000" pitchFamily="65" charset="-122"/>
                <a:ea typeface="方正小标宋_GBK" panose="03000502000000000000" pitchFamily="65" charset="-122"/>
              </a:defRPr>
            </a:lvl1pPr>
          </a:lstStyle>
          <a:p>
            <a:r>
              <a:rPr lang="zh-CN" altLang="en-US" dirty="0" smtClean="0"/>
              <a:t>单击此处编辑母版标题样式</a:t>
            </a:r>
            <a:endParaRPr lang="zh-CN" altLang="en-US" dirty="0"/>
          </a:p>
        </p:txBody>
      </p:sp>
      <p:sp>
        <p:nvSpPr>
          <p:cNvPr id="29" name="内容占位符 28"/>
          <p:cNvSpPr>
            <a:spLocks noGrp="1"/>
          </p:cNvSpPr>
          <p:nvPr>
            <p:ph sz="quarter" idx="10"/>
          </p:nvPr>
        </p:nvSpPr>
        <p:spPr>
          <a:xfrm>
            <a:off x="1830294" y="5151182"/>
            <a:ext cx="5489762" cy="533400"/>
          </a:xfrm>
          <a:prstGeom prst="rect">
            <a:avLst/>
          </a:prstGeom>
        </p:spPr>
        <p:txBody>
          <a:bodyPr anchor="ctr"/>
          <a:lstStyle>
            <a:lvl1pPr algn="ctr">
              <a:defRPr sz="3200" b="1">
                <a:solidFill>
                  <a:schemeClr val="tx1"/>
                </a:solidFill>
                <a:latin typeface="楷体_GB2312" panose="02010609030101010101" pitchFamily="49" charset="-122"/>
                <a:ea typeface="楷体_GB2312" panose="02010609030101010101" pitchFamily="49" charset="-122"/>
              </a:defRPr>
            </a:lvl1pPr>
          </a:lstStyle>
          <a:p>
            <a:pPr lvl="0"/>
            <a:r>
              <a:rPr lang="zh-CN" altLang="en-US" dirty="0" smtClean="0"/>
              <a:t>单击此处编辑母版文本样式</a:t>
            </a:r>
          </a:p>
        </p:txBody>
      </p:sp>
      <p:sp>
        <p:nvSpPr>
          <p:cNvPr id="3" name="文本占位符 2"/>
          <p:cNvSpPr>
            <a:spLocks noGrp="1"/>
          </p:cNvSpPr>
          <p:nvPr>
            <p:ph type="body" sz="quarter" idx="11"/>
          </p:nvPr>
        </p:nvSpPr>
        <p:spPr>
          <a:xfrm>
            <a:off x="1831042" y="4651612"/>
            <a:ext cx="5489762" cy="499808"/>
          </a:xfrm>
          <a:prstGeom prst="rect">
            <a:avLst/>
          </a:prstGeom>
        </p:spPr>
        <p:txBody>
          <a:bodyPr/>
          <a:lstStyle>
            <a:lvl1pPr algn="ctr">
              <a:defRPr sz="3200" b="1">
                <a:solidFill>
                  <a:schemeClr val="tx1"/>
                </a:solidFill>
                <a:latin typeface="楷体_GB2312" panose="02010609030101010101" pitchFamily="49" charset="-122"/>
                <a:ea typeface="楷体_GB2312" panose="02010609030101010101" pitchFamily="49" charset="-122"/>
              </a:defRPr>
            </a:lvl1pPr>
          </a:lstStyle>
          <a:p>
            <a:pPr lvl="0"/>
            <a:r>
              <a:rPr lang="zh-CN" altLang="en-US" dirty="0" smtClean="0"/>
              <a:t>单击此处编辑母版文本样式</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2050" name="图片 2" descr="F:\2017工作\郭姐ppt\蓝.jpg蓝"/>
          <p:cNvPicPr>
            <a:picLocks noChangeAspect="1"/>
          </p:cNvPicPr>
          <p:nvPr userDrawn="1"/>
        </p:nvPicPr>
        <p:blipFill>
          <a:blip r:embed="rId2" cstate="print"/>
          <a:srcRect/>
          <a:stretch>
            <a:fillRect/>
          </a:stretch>
        </p:blipFill>
        <p:spPr>
          <a:xfrm rot="10800000">
            <a:off x="0" y="3463290"/>
            <a:ext cx="9144000" cy="3391535"/>
          </a:xfrm>
          <a:prstGeom prst="rect">
            <a:avLst/>
          </a:prstGeom>
          <a:noFill/>
          <a:ln w="9525">
            <a:noFill/>
          </a:ln>
        </p:spPr>
      </p:pic>
      <p:sp>
        <p:nvSpPr>
          <p:cNvPr id="2" name="矩形 1"/>
          <p:cNvSpPr/>
          <p:nvPr userDrawn="1"/>
        </p:nvSpPr>
        <p:spPr>
          <a:xfrm>
            <a:off x="0" y="2860040"/>
            <a:ext cx="9144000" cy="3784600"/>
          </a:xfrm>
          <a:prstGeom prst="rect">
            <a:avLst/>
          </a:prstGeom>
          <a:gradFill flip="none" rotWithShape="1">
            <a:gsLst>
              <a:gs pos="0">
                <a:schemeClr val="bg1">
                  <a:alpha val="80000"/>
                </a:schemeClr>
              </a:gs>
              <a:gs pos="100000">
                <a:schemeClr val="bg1">
                  <a:shade val="100000"/>
                  <a:satMod val="115000"/>
                  <a:alpha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3200" b="1" i="0" u="none" strike="noStrike" kern="1200" cap="none" spc="0" normalizeH="0" baseline="0" noProof="1">
              <a:ln>
                <a:noFill/>
              </a:ln>
              <a:solidFill>
                <a:schemeClr val="lt1"/>
              </a:solidFill>
              <a:effectLst/>
              <a:uLnTx/>
              <a:uFillTx/>
              <a:latin typeface="楷体_GB2312" panose="02010609030101010101" pitchFamily="49" charset="-122"/>
              <a:ea typeface="楷体_GB2312" panose="02010609030101010101" pitchFamily="49" charset="-122"/>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fontAlgn="base" hangingPunct="1"/>
            <a:fld id="{9A0DB2DC-4C9A-4742-B13C-FB6460FD3503}" type="slidenum">
              <a:rPr lang="en-US" altLang="zh-CN" sz="1400" strike="noStrike" noProof="1" dirty="0">
                <a:latin typeface="Arial" panose="020B0604020202020204" pitchFamily="34" charset="0"/>
                <a:ea typeface="宋体" panose="02010600030101010101" pitchFamily="2" charset="-122"/>
                <a:cs typeface="+mn-ea"/>
              </a:rPr>
              <a:pPr lvl="0" algn="r" eaLnBrk="1" fontAlgn="base" hangingPunct="1"/>
              <a:t>‹#›</a:t>
            </a:fld>
            <a:endParaRPr lang="en-US" altLang="zh-CN" sz="1400"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en-US" altLang="zh-CN" dirty="0">
                <a:latin typeface="Arial" panose="020B0604020202020204" pitchFamily="34" charset="0"/>
              </a:rPr>
              <a:pPr lvl="0" eaLnBrk="1" hangingPunct="1"/>
              <a:t>‹#›</a:t>
            </a:fld>
            <a:endParaRPr lang="en-US" altLang="zh-C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3"/>
          <p:cNvPicPr>
            <a:picLocks noChangeAspect="1"/>
          </p:cNvPicPr>
          <p:nvPr/>
        </p:nvPicPr>
        <p:blipFill>
          <a:blip r:embed="rId6" cstate="print"/>
          <a:srcRect l="96" t="22806" r="285" b="-188"/>
          <a:stretch>
            <a:fillRect/>
          </a:stretch>
        </p:blipFill>
        <p:spPr>
          <a:xfrm>
            <a:off x="0" y="1463675"/>
            <a:ext cx="9144000" cy="5399088"/>
          </a:xfrm>
          <a:prstGeom prst="rect">
            <a:avLst/>
          </a:prstGeom>
          <a:noFill/>
          <a:ln w="9525">
            <a:noFill/>
          </a:ln>
        </p:spPr>
      </p:pic>
      <p:pic>
        <p:nvPicPr>
          <p:cNvPr id="1027" name="图片 6"/>
          <p:cNvPicPr>
            <a:picLocks noChangeAspect="1"/>
          </p:cNvPicPr>
          <p:nvPr/>
        </p:nvPicPr>
        <p:blipFill>
          <a:blip r:embed="rId7" cstate="print"/>
          <a:srcRect l="381" t="26878" b="34805"/>
          <a:stretch>
            <a:fillRect/>
          </a:stretch>
        </p:blipFill>
        <p:spPr>
          <a:xfrm>
            <a:off x="0" y="0"/>
            <a:ext cx="9144000" cy="2673350"/>
          </a:xfrm>
          <a:prstGeom prst="rect">
            <a:avLst/>
          </a:prstGeom>
          <a:noFill/>
          <a:ln w="9525">
            <a:noFill/>
          </a:ln>
        </p:spPr>
      </p:pic>
      <p:sp>
        <p:nvSpPr>
          <p:cNvPr id="8" name="矩形 7"/>
          <p:cNvSpPr/>
          <p:nvPr/>
        </p:nvSpPr>
        <p:spPr>
          <a:xfrm>
            <a:off x="0" y="187325"/>
            <a:ext cx="9144000" cy="6451600"/>
          </a:xfrm>
          <a:prstGeom prst="rect">
            <a:avLst/>
          </a:prstGeom>
          <a:gradFill flip="none" rotWithShape="1">
            <a:gsLst>
              <a:gs pos="0">
                <a:schemeClr val="bg1">
                  <a:alpha val="98000"/>
                </a:schemeClr>
              </a:gs>
              <a:gs pos="100000">
                <a:schemeClr val="bg1">
                  <a:shade val="100000"/>
                  <a:satMod val="115000"/>
                  <a:alpha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4" name="KSO_FD"/>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eaLnBrk="1" hangingPunct="1">
              <a:buFont typeface="Arial" panose="020B0604020202020204" pitchFamily="34" charset="0"/>
              <a:buNone/>
              <a:defRPr sz="900" noProof="1">
                <a:solidFill>
                  <a:schemeClr val="tx1">
                    <a:tint val="75000"/>
                  </a:schemeClr>
                </a:solidFill>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eaLnBrk="1" hangingPunct="1">
              <a:buFont typeface="Arial" panose="020B0604020202020204" pitchFamily="34" charset="0"/>
              <a:buNone/>
              <a:defRPr sz="900" noProof="1">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KSO_FN"/>
          <p:cNvSpPr>
            <a:spLocks noGrp="1"/>
          </p:cNvSpPr>
          <p:nvPr>
            <p:ph type="sldNum" sz="quarter" idx="4"/>
          </p:nvPr>
        </p:nvSpPr>
        <p:spPr>
          <a:xfrm>
            <a:off x="7932738" y="6356350"/>
            <a:ext cx="582613" cy="365125"/>
          </a:xfrm>
          <a:prstGeom prst="rect">
            <a:avLst/>
          </a:prstGeom>
        </p:spPr>
        <p:txBody>
          <a:bodyPr vert="horz" lIns="91440" tIns="45720" rIns="91440" bIns="45720" rtlCol="0" anchor="ctr">
            <a:normAutofit/>
          </a:bodyPr>
          <a:lstStyle>
            <a:lvl1pPr algn="ctr" eaLnBrk="1" hangingPunct="1">
              <a:buFont typeface="Arial" panose="020B0604020202020204" pitchFamily="34" charset="0"/>
              <a:buNone/>
              <a:defRPr sz="900" baseline="0" noProof="1">
                <a:solidFill>
                  <a:schemeClr val="accent1">
                    <a:lumMod val="75000"/>
                  </a:schemeClr>
                </a:solidFill>
                <a:latin typeface="Arial" panose="020B0604020202020204" pitchFamily="34" charset="0"/>
                <a:ea typeface="黑体" panose="02010609060101010101" pitchFamily="49" charset="-122"/>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D74CABF9-543A-47DF-B5A9-37C2335896FB}" type="slidenum">
              <a:rPr kumimoji="0" lang="zh-CN" altLang="en-US" sz="900" b="0" i="0" u="none" strike="noStrike" kern="1200" cap="none" spc="0" normalizeH="0" baseline="0" noProof="1">
                <a:ln>
                  <a:noFill/>
                </a:ln>
                <a:solidFill>
                  <a:schemeClr val="accent1">
                    <a:lumMod val="75000"/>
                  </a:schemeClr>
                </a:solidFill>
                <a:effectLst/>
                <a:uLnTx/>
                <a:uFillTx/>
                <a:latin typeface="Arial" panose="020B0604020202020204" pitchFamily="34" charset="0"/>
                <a:ea typeface="黑体" panose="02010609060101010101" pitchFamily="49" charset="-122"/>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zh-CN" altLang="en-US" sz="900" b="0" i="0" u="none" strike="noStrike" kern="1200" cap="none" spc="0" normalizeH="0" baseline="0" noProof="1">
              <a:ln>
                <a:noFill/>
              </a:ln>
              <a:solidFill>
                <a:schemeClr val="accent1">
                  <a:lumMod val="75000"/>
                </a:schemeClr>
              </a:solidFill>
              <a:effectLst/>
              <a:uLnTx/>
              <a:uFillTx/>
              <a:latin typeface="Arial" panose="020B0604020202020204" pitchFamily="34" charset="0"/>
              <a:ea typeface="黑体" panose="02010609060101010101" pitchFamily="49" charset="-122"/>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hf sldNum="0" hdr="0" ftr="0" dt="0"/>
  <p:txStyles>
    <p:titleStyle>
      <a:lvl1pPr algn="l" defTabSz="685800" rtl="0" eaLnBrk="0" fontAlgn="base" hangingPunct="0">
        <a:lnSpc>
          <a:spcPct val="90000"/>
        </a:lnSpc>
        <a:spcBef>
          <a:spcPct val="0"/>
        </a:spcBef>
        <a:spcAft>
          <a:spcPct val="0"/>
        </a:spcAft>
        <a:defRPr sz="2700" kern="1200">
          <a:ln>
            <a:solidFill>
              <a:schemeClr val="accent1">
                <a:lumMod val="75000"/>
              </a:schemeClr>
            </a:solidFill>
          </a:ln>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atin typeface="+mj-ea"/>
          <a:ea typeface="+mj-ea"/>
          <a:cs typeface="+mj-cs"/>
        </a:defRPr>
      </a:lvl1pPr>
      <a:lvl2pPr algn="l" defTabSz="685800" rtl="0" eaLnBrk="0" fontAlgn="base" hangingPunct="0">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2pPr>
      <a:lvl3pPr algn="l" defTabSz="685800" rtl="0" eaLnBrk="0" fontAlgn="base" hangingPunct="0">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3pPr>
      <a:lvl4pPr algn="l" defTabSz="685800" rtl="0" eaLnBrk="0" fontAlgn="base" hangingPunct="0">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4pPr>
      <a:lvl5pPr algn="l" defTabSz="685800" rtl="0" eaLnBrk="0" fontAlgn="base" hangingPunct="0">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5pPr>
      <a:lvl6pPr marL="457200" algn="l" defTabSz="685800" rtl="0" fontAlgn="base">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6pPr>
      <a:lvl7pPr marL="914400" algn="l" defTabSz="685800" rtl="0" fontAlgn="base">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7pPr>
      <a:lvl8pPr marL="1371600" algn="l" defTabSz="685800" rtl="0" fontAlgn="base">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8pPr>
      <a:lvl9pPr marL="1828800" algn="l" defTabSz="685800" rtl="0" fontAlgn="base">
        <a:lnSpc>
          <a:spcPct val="90000"/>
        </a:lnSpc>
        <a:spcBef>
          <a:spcPct val="0"/>
        </a:spcBef>
        <a:spcAft>
          <a:spcPct val="0"/>
        </a:spcAft>
        <a:defRPr sz="2700">
          <a:solidFill>
            <a:schemeClr val="tx1"/>
          </a:solidFill>
          <a:latin typeface="黑体" panose="02010609060101010101" pitchFamily="49" charset="-122"/>
          <a:ea typeface="黑体" panose="02010609060101010101" pitchFamily="49" charset="-122"/>
        </a:defRPr>
      </a:lvl9pPr>
    </p:titleStyle>
    <p:bodyStyle>
      <a:lvl1pPr marL="268605" indent="-268605" algn="just" defTabSz="685800" rtl="0" eaLnBrk="0" fontAlgn="base" hangingPunct="0">
        <a:spcBef>
          <a:spcPts val="1200"/>
        </a:spcBef>
        <a:spcAft>
          <a:spcPct val="0"/>
        </a:spcAft>
        <a:buClr>
          <a:srgbClr val="0B5395"/>
        </a:buClr>
        <a:buSzPct val="60000"/>
        <a:buFont typeface="Wingdings" panose="05000000000000000000" pitchFamily="2" charset="2"/>
        <a:buChar char="l"/>
        <a:defRPr sz="2400" kern="1200">
          <a:solidFill>
            <a:srgbClr val="0B5395"/>
          </a:solidFill>
          <a:latin typeface="+mn-ea"/>
          <a:ea typeface="+mn-ea"/>
          <a:cs typeface="+mn-cs"/>
        </a:defRPr>
      </a:lvl1pPr>
      <a:lvl2pPr marL="576580" indent="-173355" algn="just" defTabSz="685800" rtl="0" eaLnBrk="0" fontAlgn="base" hangingPunct="0">
        <a:spcBef>
          <a:spcPts val="150"/>
        </a:spcBef>
        <a:spcAft>
          <a:spcPct val="0"/>
        </a:spcAft>
        <a:buFont typeface="Arial" panose="020B0604020202020204" pitchFamily="34" charset="0"/>
        <a:buChar char="•"/>
        <a:defRPr sz="2000" kern="1200">
          <a:solidFill>
            <a:schemeClr val="tx1"/>
          </a:solidFill>
          <a:latin typeface="+mn-ea"/>
          <a:ea typeface="+mn-ea"/>
          <a:cs typeface="+mn-cs"/>
        </a:defRPr>
      </a:lvl2pPr>
      <a:lvl3pPr marL="857250" indent="-171450" algn="l" defTabSz="685800" rtl="0" eaLnBrk="0" fontAlgn="base" hangingPunct="0">
        <a:spcBef>
          <a:spcPts val="375"/>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defTabSz="685800" rtl="0" eaLnBrk="0" fontAlgn="base" hangingPunct="0">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2433" y="1312432"/>
            <a:ext cx="7078531" cy="2093783"/>
          </a:xfrm>
        </p:spPr>
        <p:txBody>
          <a:bodyPr anchor="ctr"/>
          <a:lstStyle/>
          <a:p>
            <a:pPr>
              <a:defRPr/>
            </a:pPr>
            <a:r>
              <a:rPr lang="zh-CN" altLang="en-US" sz="3200" dirty="0" smtClean="0"/>
              <a:t>危大工程新政解读与监理工作标准化</a:t>
            </a:r>
            <a:endParaRPr kumimoji="0" lang="en-US" altLang="zh-CN" sz="3200" b="0" i="0" u="none" strike="noStrike" kern="1200" cap="none" spc="0" normalizeH="0" baseline="0" noProof="0" dirty="0" smtClean="0">
              <a:ln>
                <a:noFill/>
              </a:ln>
              <a:solidFill>
                <a:schemeClr val="tx1"/>
              </a:solidFill>
              <a:effectLst/>
              <a:uLnTx/>
              <a:uFillTx/>
              <a:latin typeface="方正小标宋_GBK" panose="03000502000000000000" pitchFamily="65" charset="-122"/>
              <a:ea typeface="方正小标宋_GBK" panose="03000502000000000000" pitchFamily="65" charset="-122"/>
              <a:cs typeface="+mj-cs"/>
            </a:endParaRPr>
          </a:p>
        </p:txBody>
      </p:sp>
      <p:sp>
        <p:nvSpPr>
          <p:cNvPr id="6147" name="内容占位符 2"/>
          <p:cNvSpPr>
            <a:spLocks noGrp="1"/>
          </p:cNvSpPr>
          <p:nvPr>
            <p:ph sz="quarter" idx="10"/>
          </p:nvPr>
        </p:nvSpPr>
        <p:spPr>
          <a:xfrm>
            <a:off x="1798116" y="5226742"/>
            <a:ext cx="5489575" cy="533400"/>
          </a:xfrm>
          <a:noFill/>
          <a:ln>
            <a:noFill/>
          </a:ln>
        </p:spPr>
        <p:txBody>
          <a:bodyPr anchor="ctr"/>
          <a:lstStyle/>
          <a:p>
            <a:pPr defTabSz="685800">
              <a:buSzPct val="60000"/>
              <a:buNone/>
            </a:pPr>
            <a:r>
              <a:rPr lang="en-US" altLang="zh-CN" sz="2400" kern="1200" dirty="0" smtClean="0">
                <a:latin typeface="楷体_GB2312" panose="02010609030101010101" pitchFamily="49" charset="-122"/>
                <a:ea typeface="楷体_GB2312" panose="02010609030101010101" pitchFamily="49" charset="-122"/>
                <a:cs typeface="+mn-cs"/>
              </a:rPr>
              <a:t> </a:t>
            </a:r>
            <a:r>
              <a:rPr lang="en-US" altLang="zh-CN" sz="2400" kern="1200" dirty="0" smtClean="0">
                <a:latin typeface="楷体_GB2312" panose="02010609030101010101" pitchFamily="49" charset="-122"/>
                <a:ea typeface="楷体_GB2312" panose="02010609030101010101" pitchFamily="49" charset="-122"/>
                <a:cs typeface="+mn-cs"/>
              </a:rPr>
              <a:t>2018.8.29</a:t>
            </a:r>
            <a:endParaRPr lang="zh-CN" altLang="en-US" sz="2400" kern="1200" dirty="0">
              <a:latin typeface="楷体_GB2312" panose="02010609030101010101" pitchFamily="49" charset="-122"/>
              <a:ea typeface="楷体_GB2312" panose="02010609030101010101" pitchFamily="49" charset="-122"/>
              <a:cs typeface="+mn-cs"/>
            </a:endParaRPr>
          </a:p>
        </p:txBody>
      </p:sp>
      <p:sp>
        <p:nvSpPr>
          <p:cNvPr id="6148" name="文本占位符 3"/>
          <p:cNvSpPr>
            <a:spLocks noGrp="1"/>
          </p:cNvSpPr>
          <p:nvPr>
            <p:ph type="body" sz="quarter" idx="11"/>
          </p:nvPr>
        </p:nvSpPr>
        <p:spPr>
          <a:xfrm>
            <a:off x="1830388" y="4651375"/>
            <a:ext cx="5491162" cy="500063"/>
          </a:xfrm>
          <a:noFill/>
          <a:ln>
            <a:noFill/>
          </a:ln>
        </p:spPr>
        <p:txBody>
          <a:bodyPr/>
          <a:lstStyle/>
          <a:p>
            <a:pPr defTabSz="685800">
              <a:buSzPct val="60000"/>
              <a:buNone/>
            </a:pPr>
            <a:r>
              <a:rPr lang="zh-CN" altLang="en-US" sz="2400" kern="1200" dirty="0" smtClean="0">
                <a:latin typeface="楷体_GB2312" panose="02010609030101010101" pitchFamily="49" charset="-122"/>
                <a:ea typeface="楷体_GB2312" panose="02010609030101010101" pitchFamily="49" charset="-122"/>
                <a:cs typeface="+mn-cs"/>
              </a:rPr>
              <a:t> 北京市建设监理协会  李伟</a:t>
            </a:r>
            <a:endParaRPr lang="zh-CN" altLang="en-US" sz="2400" kern="1200" dirty="0">
              <a:latin typeface="楷体_GB2312" panose="02010609030101010101" pitchFamily="49" charset="-122"/>
              <a:ea typeface="楷体_GB2312" panose="02010609030101010101" pitchFamily="49" charset="-122"/>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522514" y="752475"/>
            <a:ext cx="8281852" cy="5883456"/>
          </a:xfrm>
        </p:spPr>
        <p:txBody>
          <a:bodyPr vert="horz" wrap="square" lIns="91440" tIns="45720" rIns="91440" bIns="45720" anchor="t"/>
          <a:lstStyle/>
          <a:p>
            <a:pPr eaLnBrk="1" hangingPunct="1">
              <a:buNone/>
            </a:pPr>
            <a:r>
              <a:rPr lang="en-US" altLang="zh-CN" sz="3200" b="1" dirty="0" smtClean="0"/>
              <a:t>  2</a:t>
            </a:r>
            <a:r>
              <a:rPr lang="zh-CN" altLang="zh-CN" sz="3200" b="1" dirty="0" smtClean="0"/>
              <a:t>、</a:t>
            </a:r>
            <a:r>
              <a:rPr lang="en-US" altLang="zh-CN" sz="3200" b="1" dirty="0" smtClean="0"/>
              <a:t> 37</a:t>
            </a:r>
            <a:r>
              <a:rPr lang="zh-CN" altLang="zh-CN" sz="3200" b="1" dirty="0" smtClean="0"/>
              <a:t>号令和</a:t>
            </a:r>
            <a:r>
              <a:rPr lang="en-US" altLang="zh-CN" sz="3200" b="1" dirty="0" smtClean="0"/>
              <a:t>31</a:t>
            </a:r>
            <a:r>
              <a:rPr lang="zh-CN" altLang="zh-CN" sz="3200" b="1" dirty="0" smtClean="0"/>
              <a:t>号文</a:t>
            </a:r>
            <a:r>
              <a:rPr lang="zh-CN" altLang="en-US" sz="3200" b="1" dirty="0" smtClean="0"/>
              <a:t>与</a:t>
            </a:r>
            <a:r>
              <a:rPr lang="en-US" altLang="zh-CN" sz="3200" b="1" dirty="0" smtClean="0"/>
              <a:t>87</a:t>
            </a:r>
            <a:r>
              <a:rPr lang="zh-CN" altLang="en-US" sz="3200" b="1" dirty="0" smtClean="0"/>
              <a:t>号文的比较</a:t>
            </a:r>
            <a:r>
              <a:rPr lang="zh-CN" altLang="en-US" sz="2000" dirty="0" smtClean="0"/>
              <a:t> </a:t>
            </a:r>
            <a:endParaRPr lang="en-US" altLang="zh-CN" sz="2000" dirty="0" smtClean="0"/>
          </a:p>
          <a:p>
            <a:r>
              <a:rPr lang="zh-CN" altLang="en-US" dirty="0" smtClean="0"/>
              <a:t>变化</a:t>
            </a:r>
            <a:endParaRPr lang="en-US" altLang="zh-CN" dirty="0" smtClean="0"/>
          </a:p>
          <a:p>
            <a:r>
              <a:rPr lang="en-US" altLang="zh-CN" dirty="0" smtClean="0"/>
              <a:t>1</a:t>
            </a:r>
            <a:r>
              <a:rPr lang="zh-CN" altLang="en-US" dirty="0" smtClean="0"/>
              <a:t>）总监先审之后再专家论证</a:t>
            </a:r>
            <a:endParaRPr lang="en-US" altLang="zh-CN" dirty="0" smtClean="0"/>
          </a:p>
          <a:p>
            <a:pPr>
              <a:buNone/>
            </a:pPr>
            <a:r>
              <a:rPr lang="en-US" altLang="zh-CN" dirty="0" smtClean="0"/>
              <a:t>         </a:t>
            </a:r>
            <a:r>
              <a:rPr lang="zh-CN" altLang="en-US" dirty="0" smtClean="0"/>
              <a:t>程序性审查还是实质性审查？</a:t>
            </a:r>
            <a:endParaRPr lang="en-US" altLang="zh-CN" dirty="0" smtClean="0"/>
          </a:p>
          <a:p>
            <a:r>
              <a:rPr lang="en-US" altLang="zh-CN" dirty="0" smtClean="0"/>
              <a:t>2</a:t>
            </a:r>
            <a:r>
              <a:rPr lang="zh-CN" altLang="en-US" dirty="0" smtClean="0"/>
              <a:t>）监理单位应当向建设单位报告，还是</a:t>
            </a:r>
            <a:r>
              <a:rPr lang="zh-CN" altLang="en-US" dirty="0" smtClean="0">
                <a:solidFill>
                  <a:srgbClr val="FF0000"/>
                </a:solidFill>
              </a:rPr>
              <a:t>向住房城乡建设主管部门报告。</a:t>
            </a:r>
            <a:endParaRPr lang="en-US" altLang="zh-CN" dirty="0" smtClean="0">
              <a:solidFill>
                <a:srgbClr val="FF0000"/>
              </a:solidFill>
            </a:endParaRPr>
          </a:p>
          <a:p>
            <a:pPr>
              <a:buNone/>
            </a:pPr>
            <a:r>
              <a:rPr lang="zh-CN" altLang="en-US" dirty="0" smtClean="0"/>
              <a:t>         结合监理报告制度</a:t>
            </a:r>
            <a:endParaRPr lang="en-US" altLang="zh-CN" dirty="0" smtClean="0"/>
          </a:p>
          <a:p>
            <a:r>
              <a:rPr lang="en-US" altLang="zh-CN" dirty="0" smtClean="0"/>
              <a:t>3</a:t>
            </a:r>
            <a:r>
              <a:rPr lang="zh-CN" altLang="en-US" dirty="0" smtClean="0"/>
              <a:t>）增加专项巡视</a:t>
            </a:r>
            <a:endParaRPr lang="en-US" altLang="zh-CN" dirty="0" smtClean="0"/>
          </a:p>
          <a:p>
            <a:pPr>
              <a:buNone/>
            </a:pPr>
            <a:r>
              <a:rPr lang="en-US" altLang="zh-CN" dirty="0" smtClean="0"/>
              <a:t>         </a:t>
            </a:r>
            <a:r>
              <a:rPr lang="zh-CN" altLang="en-US" dirty="0" smtClean="0"/>
              <a:t>如何落实？</a:t>
            </a:r>
            <a:endParaRPr lang="en-US" altLang="zh-CN" dirty="0" smtClean="0"/>
          </a:p>
          <a:p>
            <a:pPr>
              <a:buNone/>
            </a:pPr>
            <a:r>
              <a:rPr lang="en-US" altLang="zh-CN" dirty="0" smtClean="0">
                <a:solidFill>
                  <a:srgbClr val="FF0000"/>
                </a:solidFill>
              </a:rPr>
              <a:t>         </a:t>
            </a:r>
            <a:endParaRPr lang="en-US" altLang="zh-CN" dirty="0" smtClean="0"/>
          </a:p>
          <a:p>
            <a:pPr>
              <a:buNone/>
            </a:pPr>
            <a:endParaRPr lang="en-US" altLang="zh-CN" dirty="0" smtClean="0"/>
          </a:p>
          <a:p>
            <a:pPr>
              <a:buNone/>
            </a:pPr>
            <a:endParaRPr lang="zh-CN" altLang="en-US" dirty="0" smtClean="0"/>
          </a:p>
          <a:p>
            <a:pPr eaLnBrk="1" hangingPunct="1">
              <a:buNone/>
            </a:pPr>
            <a:endParaRPr lang="en-US" altLang="zh-CN" b="1" dirty="0" smtClean="0"/>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buNone/>
            </a:pPr>
            <a:r>
              <a:rPr lang="zh-CN" altLang="en-US" sz="3200" b="1" dirty="0" smtClean="0"/>
              <a:t> </a:t>
            </a:r>
            <a:r>
              <a:rPr lang="en-US" altLang="zh-CN" sz="3200" b="1" dirty="0" smtClean="0"/>
              <a:t>3</a:t>
            </a:r>
            <a:r>
              <a:rPr lang="zh-CN" altLang="en-US" sz="3200" b="1" dirty="0" smtClean="0">
                <a:sym typeface="+mn-ea"/>
              </a:rPr>
              <a:t>、监理职责的相关规定</a:t>
            </a:r>
            <a:r>
              <a:rPr lang="zh-CN" altLang="en-US" b="1" dirty="0" smtClean="0">
                <a:sym typeface="+mn-ea"/>
              </a:rPr>
              <a:t>（</a:t>
            </a:r>
            <a:r>
              <a:rPr lang="en-US" altLang="zh-CN" b="1" dirty="0" smtClean="0">
                <a:sym typeface="+mn-ea"/>
              </a:rPr>
              <a:t>37</a:t>
            </a:r>
            <a:r>
              <a:rPr lang="zh-CN" altLang="en-US" b="1" dirty="0" smtClean="0">
                <a:sym typeface="+mn-ea"/>
              </a:rPr>
              <a:t>号令）</a:t>
            </a:r>
            <a:r>
              <a:rPr lang="zh-CN" altLang="en-US" sz="3200" dirty="0" smtClean="0"/>
              <a:t>    </a:t>
            </a:r>
            <a:endParaRPr lang="en-US" altLang="zh-CN" sz="3200" dirty="0" smtClean="0"/>
          </a:p>
          <a:p>
            <a:pPr eaLnBrk="1" hangingPunct="1">
              <a:buNone/>
            </a:pPr>
            <a:r>
              <a:rPr lang="zh-CN" altLang="en-US" sz="3200" dirty="0" smtClean="0"/>
              <a:t>    </a:t>
            </a:r>
            <a:r>
              <a:rPr lang="en-US" altLang="zh-CN" sz="2800" dirty="0" smtClean="0"/>
              <a:t>1</a:t>
            </a:r>
            <a:r>
              <a:rPr lang="zh-CN" altLang="en-US" sz="2800" dirty="0" smtClean="0"/>
              <a:t>）第十一条　专项施工方案应当由施工单位技术负责人审核签字、加盖单位公章，并由</a:t>
            </a:r>
            <a:r>
              <a:rPr lang="zh-CN" altLang="en-US" sz="2800" dirty="0" smtClean="0">
                <a:solidFill>
                  <a:srgbClr val="FF0000"/>
                </a:solidFill>
              </a:rPr>
              <a:t>总监理工程师审查签字、加盖执业印章后方可实施。</a:t>
            </a:r>
            <a:endParaRPr lang="en-US" altLang="zh-CN" sz="2800" dirty="0" smtClean="0">
              <a:solidFill>
                <a:srgbClr val="FF0000"/>
              </a:solidFill>
            </a:endParaRPr>
          </a:p>
          <a:p>
            <a:pPr eaLnBrk="1" hangingPunct="1">
              <a:buNone/>
            </a:pPr>
            <a:endParaRPr lang="en-US" altLang="zh-CN" sz="2800" dirty="0" smtClean="0">
              <a:solidFill>
                <a:srgbClr val="FF0000"/>
              </a:solidFill>
            </a:endParaRPr>
          </a:p>
          <a:p>
            <a:pPr eaLnBrk="1" hangingPunct="1">
              <a:buNone/>
            </a:pPr>
            <a:r>
              <a:rPr lang="zh-CN" altLang="en-US" sz="2800" dirty="0" smtClean="0"/>
              <a:t>    </a:t>
            </a:r>
            <a:r>
              <a:rPr lang="en-US" altLang="zh-CN" sz="2800" dirty="0" smtClean="0"/>
              <a:t>2</a:t>
            </a:r>
            <a:r>
              <a:rPr lang="zh-CN" altLang="en-US" sz="2800" dirty="0" smtClean="0"/>
              <a:t>）第十二条 对于超过一定规模的危大工程，施工单位应当组织召开专家论证会对专项施工方案进行论证。实行施工总承包的，由施工总承包单位组织召开专家论证会。</a:t>
            </a:r>
            <a:r>
              <a:rPr lang="zh-CN" altLang="en-US" sz="2800" dirty="0" smtClean="0">
                <a:solidFill>
                  <a:srgbClr val="FF0000"/>
                </a:solidFill>
              </a:rPr>
              <a:t>专家论证前专项施工方案应当通过施工单位审核和总监理工程师审查。</a:t>
            </a:r>
            <a:endParaRPr lang="en-US" altLang="zh-CN" sz="2800" b="1" dirty="0" smtClean="0">
              <a:solidFill>
                <a:srgbClr val="FF0000"/>
              </a:solidFill>
            </a:endParaRPr>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buNone/>
            </a:pPr>
            <a:r>
              <a:rPr lang="zh-CN" altLang="en-US" sz="3200" b="1" dirty="0" smtClean="0"/>
              <a:t> </a:t>
            </a:r>
            <a:r>
              <a:rPr lang="en-US" altLang="zh-CN" sz="3200" b="1" dirty="0" smtClean="0"/>
              <a:t>3</a:t>
            </a:r>
            <a:r>
              <a:rPr lang="zh-CN" altLang="en-US" sz="3200" b="1" dirty="0" smtClean="0">
                <a:sym typeface="+mn-ea"/>
              </a:rPr>
              <a:t>、监理职责的相关规定</a:t>
            </a:r>
            <a:r>
              <a:rPr lang="zh-CN" altLang="en-US" sz="3200" dirty="0" smtClean="0"/>
              <a:t>    </a:t>
            </a:r>
            <a:endParaRPr lang="en-US" altLang="zh-CN" sz="3200" dirty="0" smtClean="0"/>
          </a:p>
          <a:p>
            <a:pPr eaLnBrk="1" hangingPunct="1">
              <a:buNone/>
            </a:pPr>
            <a:r>
              <a:rPr lang="zh-CN" altLang="en-US" sz="3200" dirty="0" smtClean="0"/>
              <a:t>    </a:t>
            </a:r>
            <a:r>
              <a:rPr lang="en-US" altLang="zh-CN" sz="3200" dirty="0" smtClean="0"/>
              <a:t>3</a:t>
            </a:r>
            <a:r>
              <a:rPr lang="zh-CN" altLang="en-US" sz="3200" dirty="0" smtClean="0"/>
              <a:t>）</a:t>
            </a:r>
            <a:r>
              <a:rPr lang="zh-CN" altLang="en-US" sz="2800" dirty="0" smtClean="0"/>
              <a:t> 第十八条　</a:t>
            </a:r>
            <a:r>
              <a:rPr lang="zh-CN" altLang="en-US" sz="2800" dirty="0" smtClean="0">
                <a:solidFill>
                  <a:srgbClr val="FF0000"/>
                </a:solidFill>
              </a:rPr>
              <a:t>监理单位应当结合危大工程专项施工方案编制监理实施细则，并对危大工程施工实施专项巡视检查。</a:t>
            </a:r>
            <a:endParaRPr lang="en-US" altLang="zh-CN" sz="2800" dirty="0" smtClean="0">
              <a:solidFill>
                <a:srgbClr val="FF0000"/>
              </a:solidFill>
            </a:endParaRPr>
          </a:p>
          <a:p>
            <a:pPr eaLnBrk="1" hangingPunct="1">
              <a:buNone/>
            </a:pPr>
            <a:endParaRPr lang="en-US" altLang="zh-CN" sz="2800" dirty="0" smtClean="0">
              <a:solidFill>
                <a:srgbClr val="FF0000"/>
              </a:solidFill>
            </a:endParaRPr>
          </a:p>
          <a:p>
            <a:pPr eaLnBrk="1" hangingPunct="1">
              <a:buNone/>
            </a:pPr>
            <a:r>
              <a:rPr lang="zh-CN" altLang="en-US" sz="2800" dirty="0" smtClean="0"/>
              <a:t>    </a:t>
            </a:r>
            <a:r>
              <a:rPr lang="en-US" altLang="zh-CN" sz="2800" dirty="0" smtClean="0"/>
              <a:t>4</a:t>
            </a:r>
            <a:r>
              <a:rPr lang="zh-CN" altLang="en-US" sz="2800" dirty="0" smtClean="0"/>
              <a:t>）第十九条　</a:t>
            </a:r>
            <a:r>
              <a:rPr lang="zh-CN" altLang="en-US" sz="2800" dirty="0" smtClean="0">
                <a:solidFill>
                  <a:srgbClr val="FF0000"/>
                </a:solidFill>
              </a:rPr>
              <a:t>监理单位发现施工单位未按照专项施工方案施工的，应当要求其进行整改；情节严重的，应当要求其暂停施工，并及时报告建设单位。施工单位拒不整改或者不停止施工的，监理单位应当及时报告建设单位和工程所在地住房城乡建设主管部门。 </a:t>
            </a:r>
            <a:endParaRPr lang="en-US" altLang="zh-CN" sz="2800" b="1" dirty="0" smtClean="0">
              <a:solidFill>
                <a:srgbClr val="FF0000"/>
              </a:solidFill>
            </a:endParaRPr>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buNone/>
            </a:pPr>
            <a:r>
              <a:rPr lang="zh-CN" altLang="en-US" sz="3200" b="1" dirty="0" smtClean="0"/>
              <a:t> </a:t>
            </a:r>
            <a:r>
              <a:rPr lang="en-US" altLang="zh-CN" sz="3200" b="1" dirty="0" smtClean="0"/>
              <a:t>3</a:t>
            </a:r>
            <a:r>
              <a:rPr lang="zh-CN" altLang="en-US" sz="3200" b="1" dirty="0" smtClean="0">
                <a:sym typeface="+mn-ea"/>
              </a:rPr>
              <a:t>、监理职责的相关规定</a:t>
            </a:r>
            <a:r>
              <a:rPr lang="zh-CN" altLang="en-US" sz="3200" dirty="0" smtClean="0"/>
              <a:t>    </a:t>
            </a:r>
            <a:endParaRPr lang="en-US" altLang="zh-CN" sz="3200" dirty="0" smtClean="0"/>
          </a:p>
          <a:p>
            <a:pPr eaLnBrk="1" hangingPunct="1">
              <a:buNone/>
            </a:pPr>
            <a:r>
              <a:rPr lang="zh-CN" altLang="en-US" sz="3200" dirty="0" smtClean="0"/>
              <a:t>   </a:t>
            </a:r>
            <a:r>
              <a:rPr lang="en-US" altLang="zh-CN" sz="3200" dirty="0" smtClean="0"/>
              <a:t>5</a:t>
            </a:r>
            <a:r>
              <a:rPr lang="zh-CN" altLang="en-US" sz="3200" dirty="0" smtClean="0"/>
              <a:t>）</a:t>
            </a:r>
            <a:r>
              <a:rPr lang="zh-CN" altLang="en-US" sz="2800" dirty="0" smtClean="0"/>
              <a:t>第二十一条　对于按照规定需要验收的危大工程，施工单位、</a:t>
            </a:r>
            <a:r>
              <a:rPr lang="zh-CN" altLang="en-US" sz="2800" dirty="0" smtClean="0">
                <a:solidFill>
                  <a:srgbClr val="FF0000"/>
                </a:solidFill>
              </a:rPr>
              <a:t>监理单位应当组织相关人员进行验收。</a:t>
            </a:r>
            <a:r>
              <a:rPr lang="zh-CN" altLang="en-US" sz="2800" dirty="0" smtClean="0"/>
              <a:t>验收合格的，经施工单位项目技术负责人及</a:t>
            </a:r>
            <a:r>
              <a:rPr lang="zh-CN" altLang="en-US" sz="2800" dirty="0" smtClean="0">
                <a:solidFill>
                  <a:srgbClr val="FF0000"/>
                </a:solidFill>
              </a:rPr>
              <a:t>总监理工程师签字确认后，方可进入下一道工序。</a:t>
            </a:r>
            <a:endParaRPr lang="en-US" altLang="zh-CN" sz="2800" dirty="0" smtClean="0">
              <a:solidFill>
                <a:srgbClr val="FF0000"/>
              </a:solidFill>
            </a:endParaRPr>
          </a:p>
          <a:p>
            <a:r>
              <a:rPr lang="zh-CN" altLang="en-US" sz="2800" dirty="0" smtClean="0">
                <a:solidFill>
                  <a:srgbClr val="FF0000"/>
                </a:solidFill>
              </a:rPr>
              <a:t>  </a:t>
            </a:r>
            <a:r>
              <a:rPr lang="en-US" altLang="zh-CN" sz="2800" dirty="0" smtClean="0"/>
              <a:t>6</a:t>
            </a:r>
            <a:r>
              <a:rPr lang="zh-CN" altLang="en-US" sz="2800" dirty="0" smtClean="0"/>
              <a:t>）第二十四条　施工、</a:t>
            </a:r>
            <a:r>
              <a:rPr lang="zh-CN" altLang="en-US" sz="2800" dirty="0" smtClean="0">
                <a:solidFill>
                  <a:srgbClr val="FF0000"/>
                </a:solidFill>
              </a:rPr>
              <a:t>监理单位应当建立危大工程安全管理档案。</a:t>
            </a:r>
          </a:p>
          <a:p>
            <a:r>
              <a:rPr lang="zh-CN" altLang="en-US" sz="2800" dirty="0" smtClean="0">
                <a:solidFill>
                  <a:srgbClr val="FF0000"/>
                </a:solidFill>
              </a:rPr>
              <a:t>　　监理单位应当将监理实施细则、专项施工方案审查、专项巡视检查、验收及整改等相关资料纳入档案管理。</a:t>
            </a:r>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zh-CN" altLang="en-US" sz="3200" b="1" dirty="0" smtClean="0"/>
              <a:t> </a:t>
            </a:r>
            <a:r>
              <a:rPr lang="en-US" altLang="zh-CN" sz="3200" b="1" dirty="0" smtClean="0"/>
              <a:t>3</a:t>
            </a:r>
            <a:r>
              <a:rPr lang="zh-CN" altLang="en-US" sz="3200" b="1" dirty="0" smtClean="0">
                <a:sym typeface="+mn-ea"/>
              </a:rPr>
              <a:t>、监理职责的相关规定</a:t>
            </a:r>
            <a:r>
              <a:rPr lang="zh-CN" altLang="en-US" sz="3200" dirty="0" smtClean="0"/>
              <a:t>    </a:t>
            </a:r>
            <a:endParaRPr lang="en-US" altLang="zh-CN" sz="3200" dirty="0" smtClean="0"/>
          </a:p>
          <a:p>
            <a:r>
              <a:rPr lang="zh-CN" altLang="en-US" sz="3200" dirty="0" smtClean="0"/>
              <a:t>  </a:t>
            </a:r>
            <a:r>
              <a:rPr lang="en-US" altLang="zh-CN" sz="3200" dirty="0" smtClean="0"/>
              <a:t>7</a:t>
            </a:r>
            <a:r>
              <a:rPr lang="zh-CN" altLang="en-US" sz="3200" dirty="0" smtClean="0"/>
              <a:t>）</a:t>
            </a:r>
            <a:r>
              <a:rPr lang="zh-CN" altLang="en-US" sz="2800" dirty="0" smtClean="0"/>
              <a:t>第三十六条　</a:t>
            </a:r>
            <a:r>
              <a:rPr lang="zh-CN" altLang="en-US" sz="2800" dirty="0" smtClean="0">
                <a:solidFill>
                  <a:srgbClr val="FF0000"/>
                </a:solidFill>
              </a:rPr>
              <a:t>监理单位有下列行为之一的，依照</a:t>
            </a:r>
            <a:r>
              <a:rPr lang="en-US" altLang="zh-CN" sz="2800" dirty="0" smtClean="0">
                <a:solidFill>
                  <a:srgbClr val="FF0000"/>
                </a:solidFill>
              </a:rPr>
              <a:t>《</a:t>
            </a:r>
            <a:r>
              <a:rPr lang="zh-CN" altLang="en-US" sz="2800" dirty="0" smtClean="0">
                <a:solidFill>
                  <a:srgbClr val="FF0000"/>
                </a:solidFill>
              </a:rPr>
              <a:t>中华人民共和国安全生产法</a:t>
            </a:r>
            <a:r>
              <a:rPr lang="en-US" altLang="zh-CN" sz="2800" dirty="0" smtClean="0">
                <a:solidFill>
                  <a:srgbClr val="FF0000"/>
                </a:solidFill>
              </a:rPr>
              <a:t>》《</a:t>
            </a:r>
            <a:r>
              <a:rPr lang="zh-CN" altLang="en-US" sz="2800" dirty="0" smtClean="0">
                <a:solidFill>
                  <a:srgbClr val="FF0000"/>
                </a:solidFill>
              </a:rPr>
              <a:t>建设工程安全生产管理条例</a:t>
            </a:r>
            <a:r>
              <a:rPr lang="en-US" altLang="zh-CN" sz="2800" dirty="0" smtClean="0">
                <a:solidFill>
                  <a:srgbClr val="FF0000"/>
                </a:solidFill>
              </a:rPr>
              <a:t>》</a:t>
            </a:r>
            <a:r>
              <a:rPr lang="zh-CN" altLang="en-US" sz="2800" dirty="0" smtClean="0">
                <a:solidFill>
                  <a:srgbClr val="FF0000"/>
                </a:solidFill>
              </a:rPr>
              <a:t>对单位进行处罚；对直接负责的主管人员和其他直接责任人员处</a:t>
            </a:r>
            <a:r>
              <a:rPr lang="en-US" altLang="zh-CN" sz="2800" dirty="0" smtClean="0">
                <a:solidFill>
                  <a:srgbClr val="FF0000"/>
                </a:solidFill>
              </a:rPr>
              <a:t>1000</a:t>
            </a:r>
            <a:r>
              <a:rPr lang="zh-CN" altLang="en-US" sz="2800" dirty="0" smtClean="0">
                <a:solidFill>
                  <a:srgbClr val="FF0000"/>
                </a:solidFill>
              </a:rPr>
              <a:t>元以上</a:t>
            </a:r>
            <a:r>
              <a:rPr lang="en-US" altLang="zh-CN" sz="2800" dirty="0" smtClean="0">
                <a:solidFill>
                  <a:srgbClr val="FF0000"/>
                </a:solidFill>
              </a:rPr>
              <a:t>5000</a:t>
            </a:r>
            <a:r>
              <a:rPr lang="zh-CN" altLang="en-US" sz="2800" dirty="0" smtClean="0">
                <a:solidFill>
                  <a:srgbClr val="FF0000"/>
                </a:solidFill>
              </a:rPr>
              <a:t>元以下的罚款：（一）总监理工程师未按照本规定审查危大工程专项施工方案的；（二）发现施工单位未按照专项施工方案实施，未要求其整改或者停工的；（三）施工单位拒不整改或者不停止施工时，未向建设单位和工程所在地住房城乡建设主管部门报告的。</a:t>
            </a:r>
          </a:p>
          <a:p>
            <a:endParaRPr lang="zh-CN" altLang="en-US" sz="2800" dirty="0" smtClean="0"/>
          </a:p>
          <a:p>
            <a:r>
              <a:rPr lang="zh-CN" altLang="en-US" sz="2800" dirty="0" smtClean="0"/>
              <a:t>　　</a:t>
            </a: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zh-CN" altLang="en-US" sz="3200" b="1" dirty="0" smtClean="0"/>
              <a:t> </a:t>
            </a:r>
            <a:r>
              <a:rPr lang="en-US" altLang="zh-CN" sz="3200" b="1" dirty="0" smtClean="0"/>
              <a:t>3</a:t>
            </a:r>
            <a:r>
              <a:rPr lang="zh-CN" altLang="en-US" sz="3200" b="1" dirty="0" smtClean="0">
                <a:sym typeface="+mn-ea"/>
              </a:rPr>
              <a:t>、监理职责的相关规定</a:t>
            </a:r>
            <a:r>
              <a:rPr lang="zh-CN" altLang="en-US" sz="3200" dirty="0" smtClean="0"/>
              <a:t>    </a:t>
            </a:r>
            <a:endParaRPr lang="en-US" altLang="zh-CN" sz="3200" dirty="0" smtClean="0"/>
          </a:p>
          <a:p>
            <a:r>
              <a:rPr lang="zh-CN" altLang="en-US" sz="3200" dirty="0" smtClean="0"/>
              <a:t>  </a:t>
            </a:r>
            <a:r>
              <a:rPr lang="en-US" altLang="zh-CN" sz="3200" dirty="0" smtClean="0"/>
              <a:t>8</a:t>
            </a:r>
            <a:r>
              <a:rPr lang="zh-CN" altLang="en-US" sz="3200" dirty="0" smtClean="0"/>
              <a:t>）</a:t>
            </a:r>
            <a:r>
              <a:rPr lang="zh-CN" altLang="en-US" sz="2800" dirty="0" smtClean="0">
                <a:solidFill>
                  <a:srgbClr val="FF0000"/>
                </a:solidFill>
              </a:rPr>
              <a:t>第三十七条　监理单位有下列行为之一的，责令限期改正，并处</a:t>
            </a:r>
            <a:r>
              <a:rPr lang="en-US" altLang="zh-CN" sz="2800" dirty="0" smtClean="0">
                <a:solidFill>
                  <a:srgbClr val="FF0000"/>
                </a:solidFill>
              </a:rPr>
              <a:t>1</a:t>
            </a:r>
            <a:r>
              <a:rPr lang="zh-CN" altLang="en-US" sz="2800" dirty="0" smtClean="0">
                <a:solidFill>
                  <a:srgbClr val="FF0000"/>
                </a:solidFill>
              </a:rPr>
              <a:t>万元以上</a:t>
            </a:r>
            <a:r>
              <a:rPr lang="en-US" altLang="zh-CN" sz="2800" dirty="0" smtClean="0">
                <a:solidFill>
                  <a:srgbClr val="FF0000"/>
                </a:solidFill>
              </a:rPr>
              <a:t>3</a:t>
            </a:r>
            <a:r>
              <a:rPr lang="zh-CN" altLang="en-US" sz="2800" dirty="0" smtClean="0">
                <a:solidFill>
                  <a:srgbClr val="FF0000"/>
                </a:solidFill>
              </a:rPr>
              <a:t>万元以下的罚款；对直接负责的主管人员和其他直接责任人员处</a:t>
            </a:r>
            <a:r>
              <a:rPr lang="en-US" altLang="zh-CN" sz="2800" dirty="0" smtClean="0">
                <a:solidFill>
                  <a:srgbClr val="FF0000"/>
                </a:solidFill>
              </a:rPr>
              <a:t>1000</a:t>
            </a:r>
            <a:r>
              <a:rPr lang="zh-CN" altLang="en-US" sz="2800" dirty="0" smtClean="0">
                <a:solidFill>
                  <a:srgbClr val="FF0000"/>
                </a:solidFill>
              </a:rPr>
              <a:t>元以上</a:t>
            </a:r>
            <a:r>
              <a:rPr lang="en-US" altLang="zh-CN" sz="2800" dirty="0" smtClean="0">
                <a:solidFill>
                  <a:srgbClr val="FF0000"/>
                </a:solidFill>
              </a:rPr>
              <a:t>5000</a:t>
            </a:r>
            <a:r>
              <a:rPr lang="zh-CN" altLang="en-US" sz="2800" dirty="0" smtClean="0">
                <a:solidFill>
                  <a:srgbClr val="FF0000"/>
                </a:solidFill>
              </a:rPr>
              <a:t>元以下的罚款： （一）未按照本规定编制监理实施细则的；（二）未对危大工程施工实施专项巡视检查的； （三）未按照本规定参与组织危大工程验收的；（四）未按照本规定建立危大工程安全管理档案的。</a:t>
            </a:r>
          </a:p>
          <a:p>
            <a:pPr>
              <a:buNone/>
            </a:pPr>
            <a:r>
              <a:rPr lang="zh-CN" altLang="en-US" sz="2800" dirty="0" smtClean="0"/>
              <a:t>　</a:t>
            </a: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en-US" altLang="zh-CN" sz="3200" b="1" dirty="0" smtClean="0">
                <a:sym typeface="+mn-ea"/>
              </a:rPr>
              <a:t>  4</a:t>
            </a:r>
            <a:r>
              <a:rPr lang="zh-CN" altLang="en-US" sz="3200" b="1" dirty="0" smtClean="0">
                <a:sym typeface="+mn-ea"/>
              </a:rPr>
              <a:t>、如何看待</a:t>
            </a:r>
            <a:r>
              <a:rPr lang="en-US" altLang="zh-CN" sz="3200" b="1" dirty="0" smtClean="0"/>
              <a:t>37</a:t>
            </a:r>
            <a:r>
              <a:rPr lang="zh-CN" altLang="zh-CN" sz="3200" b="1" dirty="0" smtClean="0"/>
              <a:t>号令和</a:t>
            </a:r>
            <a:r>
              <a:rPr lang="en-US" altLang="zh-CN" sz="3200" b="1" dirty="0" smtClean="0"/>
              <a:t>31</a:t>
            </a:r>
            <a:r>
              <a:rPr lang="zh-CN" altLang="zh-CN" sz="3200" b="1" dirty="0" smtClean="0"/>
              <a:t>号文</a:t>
            </a:r>
            <a:endParaRPr lang="en-US" altLang="zh-CN" sz="3200" b="1" dirty="0" smtClean="0"/>
          </a:p>
          <a:p>
            <a:pPr eaLnBrk="1" hangingPunct="1">
              <a:buNone/>
            </a:pPr>
            <a:r>
              <a:rPr lang="zh-CN" altLang="en-US" sz="3200" b="1" dirty="0" smtClean="0"/>
              <a:t>    </a:t>
            </a:r>
            <a:r>
              <a:rPr lang="en-US" altLang="zh-CN" sz="3200" b="1" dirty="0" smtClean="0"/>
              <a:t>1</a:t>
            </a:r>
            <a:r>
              <a:rPr lang="zh-CN" altLang="en-US" sz="3200" b="1" dirty="0" smtClean="0"/>
              <a:t>）</a:t>
            </a:r>
            <a:r>
              <a:rPr lang="zh-CN" altLang="en-US" sz="2800" dirty="0" smtClean="0"/>
              <a:t>关于增加建设单位等相关单位责任</a:t>
            </a:r>
            <a:endParaRPr lang="en-US" altLang="zh-CN" sz="2800" dirty="0" smtClean="0"/>
          </a:p>
          <a:p>
            <a:pPr eaLnBrk="1" hangingPunct="1">
              <a:buNone/>
            </a:pPr>
            <a:r>
              <a:rPr lang="zh-CN" altLang="en-US" sz="2800" dirty="0" smtClean="0"/>
              <a:t>     </a:t>
            </a:r>
            <a:r>
              <a:rPr lang="en-US" altLang="zh-CN" sz="2800" dirty="0" smtClean="0"/>
              <a:t>2</a:t>
            </a:r>
            <a:r>
              <a:rPr lang="zh-CN" altLang="en-US" sz="2800" dirty="0" smtClean="0"/>
              <a:t>）关于增加罚则</a:t>
            </a:r>
            <a:endParaRPr lang="en-US" altLang="zh-CN" sz="2800" dirty="0" smtClean="0"/>
          </a:p>
          <a:p>
            <a:pPr eaLnBrk="1" hangingPunct="1">
              <a:buNone/>
            </a:pPr>
            <a:r>
              <a:rPr lang="zh-CN" altLang="en-US" sz="2800" dirty="0" smtClean="0"/>
              <a:t>     </a:t>
            </a:r>
            <a:r>
              <a:rPr lang="en-US" altLang="zh-CN" sz="2800" dirty="0" smtClean="0"/>
              <a:t>3</a:t>
            </a:r>
            <a:r>
              <a:rPr lang="zh-CN" altLang="en-US" sz="2800" dirty="0" smtClean="0"/>
              <a:t>）关于监理的安全责任</a:t>
            </a:r>
            <a:endParaRPr lang="en-US" altLang="zh-CN" sz="2800" dirty="0" smtClean="0"/>
          </a:p>
          <a:p>
            <a:pPr eaLnBrk="1" hangingPunct="1">
              <a:buNone/>
            </a:pPr>
            <a:r>
              <a:rPr lang="zh-CN" altLang="en-US" sz="2800" dirty="0" smtClean="0"/>
              <a:t>     </a:t>
            </a:r>
            <a:r>
              <a:rPr lang="en-US" altLang="zh-CN" sz="2800" dirty="0" smtClean="0"/>
              <a:t>4</a:t>
            </a:r>
            <a:r>
              <a:rPr lang="zh-CN" altLang="en-US" sz="2800" dirty="0" smtClean="0"/>
              <a:t>）关于发挥技术人员的作用　　</a:t>
            </a: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zh-CN" altLang="en-US" sz="3200" b="1" dirty="0" smtClean="0">
                <a:sym typeface="+mn-ea"/>
              </a:rPr>
              <a:t> </a:t>
            </a: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pPr eaLnBrk="1" hangingPunct="1">
              <a:buNone/>
            </a:pPr>
            <a:r>
              <a:rPr lang="zh-CN" altLang="en-US" sz="3200" b="1" dirty="0" smtClean="0"/>
              <a:t>    </a:t>
            </a: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graphicFrame>
        <p:nvGraphicFramePr>
          <p:cNvPr id="4" name="表格 3"/>
          <p:cNvGraphicFramePr>
            <a:graphicFrameLocks noGrp="1"/>
          </p:cNvGraphicFramePr>
          <p:nvPr/>
        </p:nvGraphicFramePr>
        <p:xfrm>
          <a:off x="1841863" y="1684065"/>
          <a:ext cx="5368834" cy="4612232"/>
        </p:xfrm>
        <a:graphic>
          <a:graphicData uri="http://schemas.openxmlformats.org/drawingml/2006/table">
            <a:tbl>
              <a:tblPr/>
              <a:tblGrid>
                <a:gridCol w="2684417"/>
                <a:gridCol w="2684417"/>
              </a:tblGrid>
              <a:tr h="225739">
                <a:tc>
                  <a:txBody>
                    <a:bodyPr/>
                    <a:lstStyle/>
                    <a:p>
                      <a:pPr algn="just">
                        <a:spcAft>
                          <a:spcPts val="0"/>
                        </a:spcAft>
                      </a:pPr>
                      <a:r>
                        <a:rPr lang="zh-CN" sz="1050" kern="100" dirty="0">
                          <a:latin typeface="Calibri" panose="020F0502020204030204"/>
                          <a:ea typeface="宋体" panose="02010600030101010101" pitchFamily="2" charset="-122"/>
                          <a:cs typeface="Times New Roman" panose="02020603050405020304"/>
                        </a:rPr>
                        <a:t>巡视检查时间：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050" kern="100">
                          <a:latin typeface="Calibri" panose="020F0502020204030204"/>
                          <a:ea typeface="宋体" panose="02010600030101010101" pitchFamily="2" charset="-122"/>
                          <a:cs typeface="Times New Roman" panose="02020603050405020304"/>
                        </a:rPr>
                        <a:t>记录编号：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746">
                <a:tc gridSpan="2">
                  <a:txBody>
                    <a:bodyPr/>
                    <a:lstStyle/>
                    <a:p>
                      <a:pPr algn="just">
                        <a:spcAft>
                          <a:spcPts val="0"/>
                        </a:spcAft>
                      </a:pPr>
                      <a:r>
                        <a:rPr lang="zh-CN" sz="1200" kern="100">
                          <a:latin typeface="Calibri" panose="020F0502020204030204"/>
                          <a:ea typeface="宋体" panose="02010600030101010101" pitchFamily="2" charset="-122"/>
                          <a:cs typeface="Times New Roman" panose="02020603050405020304"/>
                        </a:rPr>
                        <a:t>危险性较大分部分项工程名称及部位：</a:t>
                      </a:r>
                      <a:endParaRPr lang="zh-CN" sz="1050" kern="100">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r>
              <a:tr h="1509367">
                <a:tc gridSpan="2">
                  <a:txBody>
                    <a:bodyPr/>
                    <a:lstStyle/>
                    <a:p>
                      <a:pPr algn="just">
                        <a:spcAft>
                          <a:spcPts val="0"/>
                        </a:spcAft>
                      </a:pPr>
                      <a:r>
                        <a:rPr lang="zh-CN" sz="1050" kern="100" dirty="0">
                          <a:latin typeface="Calibri" panose="020F0502020204030204"/>
                          <a:ea typeface="宋体" panose="02010600030101010101" pitchFamily="2" charset="-122"/>
                          <a:cs typeface="Times New Roman" panose="02020603050405020304"/>
                        </a:rPr>
                        <a:t>巡视检查内容：</a:t>
                      </a:r>
                    </a:p>
                    <a:p>
                      <a:pPr algn="just">
                        <a:spcAft>
                          <a:spcPts val="0"/>
                        </a:spcAft>
                      </a:pPr>
                      <a:r>
                        <a:rPr lang="en-US" sz="1050" kern="100" dirty="0">
                          <a:latin typeface="Calibri" panose="020F0502020204030204"/>
                          <a:ea typeface="宋体" panose="02010600030101010101" pitchFamily="2" charset="-122"/>
                          <a:cs typeface="Times New Roman" panose="02020603050405020304"/>
                        </a:rPr>
                        <a:t> </a:t>
                      </a:r>
                      <a:r>
                        <a:rPr lang="en-US" sz="1050" kern="100" dirty="0">
                          <a:latin typeface="宋体" panose="02010600030101010101" pitchFamily="2" charset="-122"/>
                          <a:ea typeface="宋体" panose="02010600030101010101" pitchFamily="2" charset="-122"/>
                          <a:cs typeface="Times New Roman" panose="02020603050405020304"/>
                        </a:rPr>
                        <a:t>   1</a:t>
                      </a:r>
                      <a:r>
                        <a:rPr lang="zh-CN" sz="1050" kern="100" dirty="0">
                          <a:latin typeface="Calibri" panose="020F0502020204030204"/>
                          <a:ea typeface="宋体" panose="02010600030101010101" pitchFamily="2" charset="-122"/>
                          <a:cs typeface="Times New Roman" panose="02020603050405020304"/>
                        </a:rPr>
                        <a:t>．专职安全生产管理人员现场监督情况</a:t>
                      </a:r>
                      <a:r>
                        <a:rPr lang="en-US" sz="1050" kern="100" dirty="0">
                          <a:latin typeface="Calibri" panose="020F0502020204030204"/>
                          <a:ea typeface="宋体" panose="02010600030101010101" pitchFamily="2" charset="-122"/>
                          <a:cs typeface="Times New Roman" panose="02020603050405020304"/>
                        </a:rPr>
                        <a:t> </a:t>
                      </a:r>
                      <a:r>
                        <a:rPr lang="zh-CN" altLang="en-US" sz="1050" kern="100" dirty="0" smtClean="0">
                          <a:latin typeface="Calibri" panose="020F0502020204030204"/>
                          <a:ea typeface="宋体" panose="02010600030101010101" pitchFamily="2" charset="-122"/>
                          <a:cs typeface="Times New Roman" panose="02020603050405020304"/>
                        </a:rPr>
                        <a:t>      </a:t>
                      </a:r>
                      <a:r>
                        <a:rPr lang="en-US" sz="1050" kern="100" dirty="0" smtClean="0">
                          <a:latin typeface="Calibri" panose="020F0502020204030204"/>
                          <a:ea typeface="宋体" panose="02010600030101010101" pitchFamily="2" charset="-122"/>
                          <a:cs typeface="Times New Roman" panose="02020603050405020304"/>
                        </a:rPr>
                        <a:t> </a:t>
                      </a:r>
                      <a:r>
                        <a:rPr lang="zh-CN" altLang="en-US" sz="1050" kern="100" dirty="0" smtClean="0">
                          <a:latin typeface="Calibri" panose="020F0502020204030204"/>
                          <a:ea typeface="宋体" panose="02010600030101010101" pitchFamily="2" charset="-122"/>
                          <a:cs typeface="Times New Roman" panose="02020603050405020304"/>
                        </a:rPr>
                        <a:t> </a:t>
                      </a:r>
                      <a:r>
                        <a:rPr lang="en-US" sz="1050" kern="100" dirty="0" smtClean="0">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a:t>
                      </a:r>
                      <a:r>
                        <a:rPr lang="zh-CN" sz="1100" kern="100" dirty="0">
                          <a:solidFill>
                            <a:srgbClr val="000000"/>
                          </a:solidFill>
                          <a:latin typeface="Calibri" panose="020F0502020204030204"/>
                          <a:ea typeface="宋体" panose="02010600030101010101" pitchFamily="2" charset="-122"/>
                          <a:cs typeface="Times New Roman" panose="02020603050405020304"/>
                        </a:rPr>
                        <a:t>已到位</a:t>
                      </a:r>
                      <a:r>
                        <a:rPr lang="en-US" sz="1100" kern="100" dirty="0">
                          <a:solidFill>
                            <a:srgbClr val="000000"/>
                          </a:solidFill>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a:t>
                      </a:r>
                      <a:r>
                        <a:rPr lang="zh-CN" sz="1100" kern="100" dirty="0">
                          <a:solidFill>
                            <a:srgbClr val="000000"/>
                          </a:solidFill>
                          <a:latin typeface="Calibri" panose="020F0502020204030204"/>
                          <a:ea typeface="宋体" panose="02010600030101010101" pitchFamily="2" charset="-122"/>
                          <a:cs typeface="Times New Roman" panose="02020603050405020304"/>
                        </a:rPr>
                        <a:t>未到位</a:t>
                      </a:r>
                      <a:endParaRPr lang="zh-CN" sz="1050" kern="100" dirty="0">
                        <a:latin typeface="Calibri" panose="020F0502020204030204"/>
                        <a:ea typeface="宋体" panose="02010600030101010101" pitchFamily="2" charset="-122"/>
                        <a:cs typeface="Times New Roman" panose="02020603050405020304"/>
                      </a:endParaRPr>
                    </a:p>
                    <a:p>
                      <a:pPr indent="257175" algn="just">
                        <a:spcAft>
                          <a:spcPts val="0"/>
                        </a:spcAft>
                      </a:pPr>
                      <a:r>
                        <a:rPr lang="en-US" sz="1050" kern="100" dirty="0">
                          <a:latin typeface="宋体" panose="02010600030101010101" pitchFamily="2" charset="-122"/>
                          <a:ea typeface="宋体" panose="02010600030101010101" pitchFamily="2" charset="-122"/>
                          <a:cs typeface="Times New Roman" panose="02020603050405020304"/>
                        </a:rPr>
                        <a:t>2</a:t>
                      </a:r>
                      <a:r>
                        <a:rPr lang="zh-CN" sz="1050" kern="100" dirty="0">
                          <a:latin typeface="Calibri" panose="020F0502020204030204"/>
                          <a:ea typeface="宋体" panose="02010600030101010101" pitchFamily="2" charset="-122"/>
                          <a:cs typeface="Times New Roman" panose="02020603050405020304"/>
                        </a:rPr>
                        <a:t>．检查特种作业人员、设备、</a:t>
                      </a:r>
                      <a:r>
                        <a:rPr lang="zh-CN" sz="1050" kern="100" dirty="0" smtClean="0">
                          <a:latin typeface="Calibri" panose="020F0502020204030204"/>
                          <a:ea typeface="宋体" panose="02010600030101010101" pitchFamily="2" charset="-122"/>
                          <a:cs typeface="Times New Roman" panose="02020603050405020304"/>
                        </a:rPr>
                        <a:t>设施</a:t>
                      </a:r>
                      <a:r>
                        <a:rPr lang="zh-CN" altLang="en-US" sz="1050" kern="100" dirty="0" smtClean="0">
                          <a:latin typeface="Calibri" panose="020F0502020204030204"/>
                          <a:ea typeface="宋体" panose="02010600030101010101" pitchFamily="2" charset="-122"/>
                          <a:cs typeface="Times New Roman" panose="02020603050405020304"/>
                        </a:rPr>
                        <a:t>                </a:t>
                      </a:r>
                      <a:r>
                        <a:rPr lang="en-US" sz="1050" kern="100" dirty="0" smtClean="0">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a:t>
                      </a:r>
                      <a:r>
                        <a:rPr lang="zh-CN" sz="1050" kern="100" dirty="0" smtClean="0">
                          <a:latin typeface="Calibri" panose="020F0502020204030204"/>
                          <a:ea typeface="宋体" panose="02010600030101010101" pitchFamily="2" charset="-122"/>
                          <a:cs typeface="Times New Roman" panose="02020603050405020304"/>
                        </a:rPr>
                        <a:t>符合</a:t>
                      </a:r>
                      <a:r>
                        <a:rPr lang="zh-CN" altLang="en-US" sz="1050" kern="100" dirty="0" smtClean="0">
                          <a:latin typeface="Calibri" panose="020F0502020204030204"/>
                          <a:ea typeface="宋体" panose="02010600030101010101" pitchFamily="2" charset="-122"/>
                          <a:cs typeface="Times New Roman" panose="02020603050405020304"/>
                        </a:rPr>
                        <a:t>  </a:t>
                      </a:r>
                      <a:r>
                        <a:rPr lang="zh-CN" sz="1050" kern="100" dirty="0" smtClean="0">
                          <a:latin typeface="Calibri" panose="020F0502020204030204"/>
                          <a:ea typeface="宋体" panose="02010600030101010101" pitchFamily="2" charset="-122"/>
                          <a:cs typeface="Times New Roman" panose="02020603050405020304"/>
                        </a:rPr>
                        <a:t>□</a:t>
                      </a:r>
                      <a:r>
                        <a:rPr lang="zh-CN" sz="1050" kern="100" dirty="0">
                          <a:latin typeface="Calibri" panose="020F0502020204030204"/>
                          <a:ea typeface="宋体" panose="02010600030101010101" pitchFamily="2" charset="-122"/>
                          <a:cs typeface="Times New Roman" panose="02020603050405020304"/>
                        </a:rPr>
                        <a:t>基本</a:t>
                      </a:r>
                      <a:r>
                        <a:rPr lang="zh-CN" sz="1050" kern="100" dirty="0" smtClean="0">
                          <a:latin typeface="Calibri" panose="020F0502020204030204"/>
                          <a:ea typeface="宋体" panose="02010600030101010101" pitchFamily="2" charset="-122"/>
                          <a:cs typeface="Times New Roman" panose="02020603050405020304"/>
                        </a:rPr>
                        <a:t>符合</a:t>
                      </a:r>
                      <a:r>
                        <a:rPr lang="zh-CN" altLang="en-US" sz="1050" kern="100" dirty="0" smtClean="0">
                          <a:latin typeface="Calibri" panose="020F0502020204030204"/>
                          <a:ea typeface="宋体" panose="02010600030101010101" pitchFamily="2" charset="-122"/>
                          <a:cs typeface="Times New Roman" panose="02020603050405020304"/>
                        </a:rPr>
                        <a:t> </a:t>
                      </a:r>
                      <a:r>
                        <a:rPr lang="zh-CN" sz="1050" kern="100" dirty="0" smtClean="0">
                          <a:latin typeface="Calibri" panose="020F0502020204030204"/>
                          <a:ea typeface="宋体" panose="02010600030101010101" pitchFamily="2" charset="-122"/>
                          <a:cs typeface="Times New Roman" panose="02020603050405020304"/>
                        </a:rPr>
                        <a:t>□</a:t>
                      </a:r>
                      <a:r>
                        <a:rPr lang="zh-CN" sz="1050" kern="100" dirty="0">
                          <a:latin typeface="Calibri" panose="020F0502020204030204"/>
                          <a:ea typeface="宋体" panose="02010600030101010101" pitchFamily="2" charset="-122"/>
                          <a:cs typeface="Times New Roman" panose="02020603050405020304"/>
                        </a:rPr>
                        <a:t>不符合</a:t>
                      </a:r>
                    </a:p>
                    <a:p>
                      <a:pPr indent="257175" algn="just">
                        <a:spcAft>
                          <a:spcPts val="0"/>
                        </a:spcAft>
                      </a:pPr>
                      <a:r>
                        <a:rPr lang="en-US" sz="1050" kern="100" dirty="0">
                          <a:latin typeface="宋体" panose="02010600030101010101" pitchFamily="2" charset="-122"/>
                          <a:ea typeface="宋体" panose="02010600030101010101" pitchFamily="2" charset="-122"/>
                          <a:cs typeface="Times New Roman" panose="02020603050405020304"/>
                        </a:rPr>
                        <a:t>3</a:t>
                      </a:r>
                      <a:r>
                        <a:rPr lang="zh-CN" sz="1050" kern="100" dirty="0">
                          <a:latin typeface="Calibri" panose="020F0502020204030204"/>
                          <a:ea typeface="宋体" panose="02010600030101010101" pitchFamily="2" charset="-122"/>
                          <a:cs typeface="Times New Roman" panose="02020603050405020304"/>
                        </a:rPr>
                        <a:t>．安全技术交底</a:t>
                      </a:r>
                      <a:r>
                        <a:rPr lang="en-US" sz="1050" kern="100" dirty="0">
                          <a:latin typeface="Calibri" panose="020F0502020204030204"/>
                          <a:ea typeface="宋体" panose="02010600030101010101" pitchFamily="2" charset="-122"/>
                          <a:cs typeface="Times New Roman" panose="02020603050405020304"/>
                        </a:rPr>
                        <a:t>                   </a:t>
                      </a:r>
                      <a:r>
                        <a:rPr lang="zh-CN" altLang="en-US" sz="1050" kern="100" dirty="0" smtClean="0">
                          <a:latin typeface="Calibri" panose="020F0502020204030204"/>
                          <a:ea typeface="宋体" panose="02010600030101010101" pitchFamily="2" charset="-122"/>
                          <a:cs typeface="Times New Roman" panose="02020603050405020304"/>
                        </a:rPr>
                        <a:t>                 </a:t>
                      </a:r>
                      <a:r>
                        <a:rPr lang="en-US" sz="1050" kern="100" dirty="0" smtClean="0">
                          <a:latin typeface="Calibri" panose="020F0502020204030204"/>
                          <a:ea typeface="宋体" panose="02010600030101010101" pitchFamily="2" charset="-122"/>
                          <a:cs typeface="Times New Roman" panose="02020603050405020304"/>
                        </a:rPr>
                        <a:t>  </a:t>
                      </a:r>
                      <a:r>
                        <a:rPr lang="zh-CN" altLang="en-US" sz="1050" kern="100" dirty="0" smtClean="0">
                          <a:latin typeface="Calibri" panose="020F0502020204030204"/>
                          <a:ea typeface="宋体" panose="02010600030101010101" pitchFamily="2" charset="-122"/>
                          <a:cs typeface="Times New Roman" panose="02020603050405020304"/>
                        </a:rPr>
                        <a:t>               </a:t>
                      </a:r>
                      <a:r>
                        <a:rPr lang="en-US" sz="1050" kern="100" dirty="0" smtClean="0">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a:t>
                      </a:r>
                      <a:r>
                        <a:rPr lang="zh-CN" sz="1100" kern="100" dirty="0">
                          <a:solidFill>
                            <a:srgbClr val="000000"/>
                          </a:solidFill>
                          <a:latin typeface="Calibri" panose="020F0502020204030204"/>
                          <a:ea typeface="宋体" panose="02010600030101010101" pitchFamily="2" charset="-122"/>
                          <a:cs typeface="Times New Roman" panose="02020603050405020304"/>
                        </a:rPr>
                        <a:t>已进行</a:t>
                      </a:r>
                      <a:r>
                        <a:rPr lang="en-US" sz="1100" kern="100" dirty="0">
                          <a:solidFill>
                            <a:srgbClr val="000000"/>
                          </a:solidFill>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a:t>
                      </a:r>
                      <a:r>
                        <a:rPr lang="zh-CN" sz="1100" kern="100" dirty="0">
                          <a:solidFill>
                            <a:srgbClr val="000000"/>
                          </a:solidFill>
                          <a:latin typeface="Calibri" panose="020F0502020204030204"/>
                          <a:ea typeface="宋体" panose="02010600030101010101" pitchFamily="2" charset="-122"/>
                          <a:cs typeface="Times New Roman" panose="02020603050405020304"/>
                        </a:rPr>
                        <a:t>未进行</a:t>
                      </a:r>
                      <a:endParaRPr lang="zh-CN" sz="1050" kern="100" dirty="0">
                        <a:latin typeface="Calibri" panose="020F0502020204030204"/>
                        <a:ea typeface="宋体" panose="02010600030101010101" pitchFamily="2" charset="-122"/>
                        <a:cs typeface="Times New Roman" panose="02020603050405020304"/>
                      </a:endParaRPr>
                    </a:p>
                    <a:p>
                      <a:pPr indent="257175" algn="just">
                        <a:spcAft>
                          <a:spcPts val="0"/>
                        </a:spcAft>
                      </a:pPr>
                      <a:r>
                        <a:rPr lang="en-US" sz="1050" i="1" kern="100" dirty="0">
                          <a:latin typeface="宋体" panose="02010600030101010101" pitchFamily="2" charset="-122"/>
                          <a:ea typeface="宋体" panose="02010600030101010101" pitchFamily="2" charset="-122"/>
                          <a:cs typeface="Times New Roman" panose="02020603050405020304"/>
                        </a:rPr>
                        <a:t>4</a:t>
                      </a:r>
                      <a:r>
                        <a:rPr lang="zh-CN" sz="1050" i="1" kern="100" dirty="0">
                          <a:latin typeface="Calibri" panose="020F0502020204030204"/>
                          <a:ea typeface="宋体" panose="02010600030101010101" pitchFamily="2" charset="-122"/>
                          <a:cs typeface="Times New Roman" panose="02020603050405020304"/>
                        </a:rPr>
                        <a:t>．</a:t>
                      </a:r>
                      <a:r>
                        <a:rPr lang="zh-CN" sz="1100" kern="100" dirty="0">
                          <a:solidFill>
                            <a:srgbClr val="000000"/>
                          </a:solidFill>
                          <a:latin typeface="Calibri" panose="020F0502020204030204"/>
                          <a:ea typeface="宋体" panose="02010600030101010101" pitchFamily="2" charset="-122"/>
                          <a:cs typeface="Times New Roman" panose="02020603050405020304"/>
                        </a:rPr>
                        <a:t>执行专项方案及强制性条文  </a:t>
                      </a:r>
                      <a:r>
                        <a:rPr lang="zh-CN" altLang="en-US" sz="1100" kern="100" dirty="0" smtClean="0">
                          <a:solidFill>
                            <a:srgbClr val="000000"/>
                          </a:solidFill>
                          <a:latin typeface="Calibri" panose="020F0502020204030204"/>
                          <a:ea typeface="宋体" panose="02010600030101010101" pitchFamily="2" charset="-122"/>
                          <a:cs typeface="Times New Roman" panose="02020603050405020304"/>
                        </a:rPr>
                        <a:t>                    </a:t>
                      </a:r>
                      <a:r>
                        <a:rPr lang="zh-CN" sz="1050" kern="100" dirty="0" smtClean="0">
                          <a:latin typeface="Calibri" panose="020F0502020204030204"/>
                          <a:ea typeface="宋体" panose="02010600030101010101" pitchFamily="2" charset="-122"/>
                          <a:cs typeface="Times New Roman" panose="02020603050405020304"/>
                        </a:rPr>
                        <a:t>□</a:t>
                      </a:r>
                      <a:r>
                        <a:rPr lang="zh-CN" sz="1050" kern="100" dirty="0">
                          <a:latin typeface="Calibri" panose="020F0502020204030204"/>
                          <a:ea typeface="宋体" panose="02010600030101010101" pitchFamily="2" charset="-122"/>
                          <a:cs typeface="Times New Roman" panose="02020603050405020304"/>
                        </a:rPr>
                        <a:t>符合</a:t>
                      </a:r>
                      <a:r>
                        <a:rPr lang="en-US" sz="1050" kern="100" dirty="0">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□基本符合 □不符合</a:t>
                      </a:r>
                    </a:p>
                    <a:p>
                      <a:pPr indent="257175" algn="just">
                        <a:spcAft>
                          <a:spcPts val="0"/>
                        </a:spcAft>
                      </a:pPr>
                      <a:r>
                        <a:rPr lang="en-US" sz="1050" kern="100" dirty="0">
                          <a:latin typeface="宋体" panose="02010600030101010101" pitchFamily="2" charset="-122"/>
                          <a:ea typeface="宋体" panose="02010600030101010101" pitchFamily="2" charset="-122"/>
                          <a:cs typeface="Times New Roman" panose="02020603050405020304"/>
                        </a:rPr>
                        <a:t>5</a:t>
                      </a:r>
                      <a:r>
                        <a:rPr lang="zh-CN" sz="1050" kern="100" dirty="0">
                          <a:latin typeface="Calibri" panose="020F0502020204030204"/>
                          <a:ea typeface="宋体" panose="02010600030101010101" pitchFamily="2" charset="-122"/>
                          <a:cs typeface="Times New Roman" panose="02020603050405020304"/>
                        </a:rPr>
                        <a:t>．现场作业是否具备条件</a:t>
                      </a:r>
                      <a:r>
                        <a:rPr lang="en-US" sz="1050" kern="100" dirty="0">
                          <a:latin typeface="Calibri" panose="020F0502020204030204"/>
                          <a:ea typeface="宋体" panose="02010600030101010101" pitchFamily="2" charset="-122"/>
                          <a:cs typeface="Times New Roman" panose="02020603050405020304"/>
                        </a:rPr>
                        <a:t>       </a:t>
                      </a:r>
                      <a:r>
                        <a:rPr lang="zh-CN" altLang="en-US" sz="1050" kern="100" dirty="0" smtClean="0">
                          <a:latin typeface="Calibri" panose="020F0502020204030204"/>
                          <a:ea typeface="宋体" panose="02010600030101010101" pitchFamily="2" charset="-122"/>
                          <a:cs typeface="Times New Roman" panose="02020603050405020304"/>
                        </a:rPr>
                        <a:t>                         </a:t>
                      </a:r>
                      <a:r>
                        <a:rPr lang="en-US" sz="1050" kern="100" dirty="0" smtClean="0">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a:t>
                      </a:r>
                      <a:r>
                        <a:rPr lang="zh-CN" sz="1100" kern="100" dirty="0">
                          <a:solidFill>
                            <a:srgbClr val="000000"/>
                          </a:solidFill>
                          <a:latin typeface="Calibri" panose="020F0502020204030204"/>
                          <a:ea typeface="宋体" panose="02010600030101010101" pitchFamily="2" charset="-122"/>
                          <a:cs typeface="Times New Roman" panose="02020603050405020304"/>
                        </a:rPr>
                        <a:t>具备</a:t>
                      </a:r>
                      <a:r>
                        <a:rPr lang="en-US" sz="1100" kern="100" dirty="0">
                          <a:solidFill>
                            <a:srgbClr val="000000"/>
                          </a:solidFill>
                          <a:latin typeface="Calibri" panose="020F0502020204030204"/>
                          <a:ea typeface="宋体" panose="02010600030101010101" pitchFamily="2" charset="-122"/>
                          <a:cs typeface="Times New Roman" panose="02020603050405020304"/>
                        </a:rPr>
                        <a:t>    </a:t>
                      </a:r>
                      <a:r>
                        <a:rPr lang="zh-CN" sz="1050" kern="100" dirty="0">
                          <a:latin typeface="Calibri" panose="020F0502020204030204"/>
                          <a:ea typeface="宋体" panose="02010600030101010101" pitchFamily="2" charset="-122"/>
                          <a:cs typeface="Times New Roman" panose="02020603050405020304"/>
                        </a:rPr>
                        <a:t>□</a:t>
                      </a:r>
                      <a:r>
                        <a:rPr lang="zh-CN" sz="1100" kern="100" dirty="0">
                          <a:solidFill>
                            <a:srgbClr val="000000"/>
                          </a:solidFill>
                          <a:latin typeface="Calibri" panose="020F0502020204030204"/>
                          <a:ea typeface="宋体" panose="02010600030101010101" pitchFamily="2" charset="-122"/>
                          <a:cs typeface="Times New Roman" panose="02020603050405020304"/>
                        </a:rPr>
                        <a:t>不具备</a:t>
                      </a:r>
                      <a:endParaRPr lang="zh-CN" sz="1050" kern="100" dirty="0">
                        <a:latin typeface="Calibri" panose="020F0502020204030204"/>
                        <a:ea typeface="宋体" panose="02010600030101010101" pitchFamily="2" charset="-122"/>
                        <a:cs typeface="Times New Roman" panose="02020603050405020304"/>
                      </a:endParaRPr>
                    </a:p>
                    <a:p>
                      <a:pPr indent="257175" algn="just">
                        <a:spcAft>
                          <a:spcPts val="0"/>
                        </a:spcAft>
                      </a:pPr>
                      <a:r>
                        <a:rPr lang="en-US" sz="1050" kern="100" dirty="0">
                          <a:latin typeface="宋体" panose="02010600030101010101" pitchFamily="2" charset="-122"/>
                          <a:ea typeface="宋体" panose="02010600030101010101" pitchFamily="2" charset="-122"/>
                          <a:cs typeface="Times New Roman" panose="02020603050405020304"/>
                        </a:rPr>
                        <a:t>6</a:t>
                      </a:r>
                      <a:r>
                        <a:rPr lang="zh-CN" sz="1050" kern="100" dirty="0">
                          <a:latin typeface="Calibri" panose="020F0502020204030204"/>
                          <a:ea typeface="宋体" panose="02010600030101010101" pitchFamily="2" charset="-122"/>
                          <a:cs typeface="Times New Roman" panose="02020603050405020304"/>
                        </a:rPr>
                        <a:t>．其它事项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r>
              <a:tr h="513118">
                <a:tc gridSpan="2">
                  <a:txBody>
                    <a:bodyPr/>
                    <a:lstStyle/>
                    <a:p>
                      <a:pPr algn="just">
                        <a:spcAft>
                          <a:spcPts val="0"/>
                        </a:spcAft>
                      </a:pPr>
                      <a:r>
                        <a:rPr lang="zh-CN" sz="1050" kern="100" dirty="0">
                          <a:latin typeface="Calibri" panose="020F0502020204030204"/>
                          <a:ea typeface="宋体" panose="02010600030101010101" pitchFamily="2" charset="-122"/>
                          <a:cs typeface="Times New Roman" panose="02020603050405020304"/>
                        </a:rPr>
                        <a:t>存在问题：</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r>
              <a:tr h="500623">
                <a:tc gridSpan="2">
                  <a:txBody>
                    <a:bodyPr/>
                    <a:lstStyle/>
                    <a:p>
                      <a:pPr algn="just">
                        <a:spcAft>
                          <a:spcPts val="0"/>
                        </a:spcAft>
                      </a:pPr>
                      <a:r>
                        <a:rPr lang="zh-CN" sz="1050" kern="100" dirty="0">
                          <a:latin typeface="Calibri" panose="020F0502020204030204"/>
                          <a:ea typeface="宋体" panose="02010600030101010101" pitchFamily="2" charset="-122"/>
                          <a:cs typeface="Times New Roman" panose="02020603050405020304"/>
                        </a:rPr>
                        <a:t>处理意见：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r>
              <a:tr h="433985">
                <a:tc gridSpan="2">
                  <a:txBody>
                    <a:bodyPr/>
                    <a:lstStyle/>
                    <a:p>
                      <a:pPr algn="just">
                        <a:spcAft>
                          <a:spcPts val="0"/>
                        </a:spcAft>
                      </a:pPr>
                      <a:r>
                        <a:rPr lang="zh-CN" sz="1050" kern="100" dirty="0">
                          <a:latin typeface="Calibri" panose="020F0502020204030204"/>
                          <a:ea typeface="宋体" panose="02010600030101010101" pitchFamily="2" charset="-122"/>
                          <a:cs typeface="Times New Roman" panose="02020603050405020304"/>
                        </a:rPr>
                        <a:t>备注：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r>
              <a:tr h="506454">
                <a:tc gridSpan="2">
                  <a:txBody>
                    <a:bodyPr/>
                    <a:lstStyle/>
                    <a:p>
                      <a:pPr algn="just">
                        <a:spcAft>
                          <a:spcPts val="0"/>
                        </a:spcAft>
                      </a:pPr>
                      <a:r>
                        <a:rPr lang="zh-CN" sz="1050" kern="100">
                          <a:latin typeface="Calibri" panose="020F0502020204030204"/>
                          <a:ea typeface="宋体" panose="02010600030101010101" pitchFamily="2" charset="-122"/>
                          <a:cs typeface="Times New Roman" panose="02020603050405020304"/>
                        </a:rPr>
                        <a:t>巡视检查监理人员（签字）：</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r>
              <a:tr h="318200">
                <a:tc gridSpan="2">
                  <a:txBody>
                    <a:bodyPr/>
                    <a:lstStyle/>
                    <a:p>
                      <a:pPr algn="just">
                        <a:spcAft>
                          <a:spcPts val="0"/>
                        </a:spcAft>
                      </a:pPr>
                      <a:r>
                        <a:rPr lang="zh-CN" sz="1050" kern="100" dirty="0">
                          <a:latin typeface="Calibri" panose="020F0502020204030204"/>
                          <a:ea typeface="宋体" panose="02010600030101010101" pitchFamily="2" charset="-122"/>
                          <a:cs typeface="Times New Roman" panose="02020603050405020304"/>
                        </a:rPr>
                        <a:t>总监理工程师（签字）：</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sz="2800" b="1" dirty="0" smtClean="0">
                <a:sym typeface="+mn-ea"/>
              </a:rPr>
              <a:t>安全巡视记录的</a:t>
            </a:r>
            <a:r>
              <a:rPr lang="zh-CN" altLang="en-US" sz="2800" dirty="0" smtClean="0"/>
              <a:t>两种设计方式：统一表式</a:t>
            </a:r>
            <a:r>
              <a:rPr lang="en-US" altLang="zh-CN" sz="2800" dirty="0" smtClean="0"/>
              <a:t>+</a:t>
            </a:r>
            <a:r>
              <a:rPr lang="zh-CN" altLang="en-US" sz="2800" dirty="0" smtClean="0"/>
              <a:t>指南</a:t>
            </a:r>
          </a:p>
          <a:p>
            <a:pPr marL="0" indent="0">
              <a:buNone/>
            </a:pPr>
            <a:r>
              <a:rPr lang="zh-CN" altLang="en-US" sz="2800" dirty="0" smtClean="0">
                <a:sym typeface="+mn-ea"/>
              </a:rPr>
              <a:t>                         详细表式</a:t>
            </a:r>
            <a:r>
              <a:rPr lang="en-US" altLang="zh-CN" sz="2800" dirty="0" smtClean="0">
                <a:sym typeface="+mn-ea"/>
              </a:rPr>
              <a:t>+</a:t>
            </a:r>
            <a:r>
              <a:rPr lang="zh-CN" altLang="en-US" sz="2800" dirty="0" smtClean="0">
                <a:sym typeface="+mn-ea"/>
              </a:rPr>
              <a:t>填表说明</a:t>
            </a:r>
            <a:endParaRPr lang="zh-CN" altLang="en-US" sz="2800" dirty="0" smtClean="0"/>
          </a:p>
          <a:p>
            <a:endParaRPr lang="zh-CN" altLang="en-US" sz="2800" dirty="0" smtClean="0"/>
          </a:p>
          <a:p>
            <a:r>
              <a:rPr lang="zh-CN" altLang="en-US" sz="2800" dirty="0" smtClean="0"/>
              <a:t>课题研究，北京市住建委课题</a:t>
            </a:r>
          </a:p>
          <a:p>
            <a:r>
              <a:rPr lang="zh-CN" altLang="en-US" sz="2800" dirty="0" smtClean="0"/>
              <a:t>调研报告，完成</a:t>
            </a:r>
          </a:p>
          <a:p>
            <a:r>
              <a:rPr lang="zh-CN" altLang="en-US" sz="2800" dirty="0" smtClean="0"/>
              <a:t>研究报告，基本完成</a:t>
            </a:r>
          </a:p>
          <a:p>
            <a:r>
              <a:rPr lang="zh-CN" altLang="en-US" sz="2800" dirty="0" smtClean="0"/>
              <a:t>团体标准                   </a:t>
            </a:r>
          </a:p>
          <a:p>
            <a:pPr marL="0" indent="0">
              <a:buNone/>
            </a:pPr>
            <a:endParaRPr lang="zh-CN" altLang="en-US" sz="2800" dirty="0" smtClean="0"/>
          </a:p>
          <a:p>
            <a:pPr marL="0" indent="0">
              <a:buNone/>
            </a:pPr>
            <a:r>
              <a:rPr lang="zh-CN" altLang="en-US" sz="2800" dirty="0" smtClean="0">
                <a:sym typeface="+mn-ea"/>
              </a:rPr>
              <a:t>  </a:t>
            </a: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sz="2800" dirty="0" smtClean="0"/>
              <a:t>施工安全管理的监理工作标准化研究</a:t>
            </a:r>
            <a:r>
              <a:rPr lang="en-US" altLang="zh-CN" sz="2800" dirty="0" smtClean="0"/>
              <a:t>--</a:t>
            </a:r>
            <a:r>
              <a:rPr lang="zh-CN" altLang="en-US" sz="2800" dirty="0" smtClean="0"/>
              <a:t>调研报告</a:t>
            </a:r>
          </a:p>
          <a:p>
            <a:r>
              <a:rPr lang="zh-CN" altLang="en-US" sz="2800" dirty="0" smtClean="0"/>
              <a:t>第一章　法律法规相关规定	</a:t>
            </a:r>
          </a:p>
          <a:p>
            <a:r>
              <a:rPr lang="zh-CN" altLang="en-US" sz="2800" dirty="0" smtClean="0"/>
              <a:t>第二章　安全生产管理规范标准	</a:t>
            </a:r>
          </a:p>
          <a:p>
            <a:r>
              <a:rPr lang="zh-CN" altLang="en-US" sz="2800" dirty="0" smtClean="0"/>
              <a:t>第三章　安全生产技术规范标准	</a:t>
            </a:r>
          </a:p>
          <a:p>
            <a:r>
              <a:rPr lang="zh-CN" altLang="en-US" sz="2800" dirty="0" smtClean="0"/>
              <a:t>第四章　施工安全管理标准化文件</a:t>
            </a:r>
          </a:p>
          <a:p>
            <a:r>
              <a:rPr lang="zh-CN" altLang="en-US" sz="2800" dirty="0" smtClean="0"/>
              <a:t>第五章　国际咨询企业承担安全管理责任的现状</a:t>
            </a:r>
          </a:p>
          <a:p>
            <a:r>
              <a:rPr lang="zh-CN" altLang="en-US" sz="2800" dirty="0" smtClean="0"/>
              <a:t>第六章　典型案例	</a:t>
            </a:r>
          </a:p>
          <a:p>
            <a:r>
              <a:rPr lang="zh-CN" altLang="en-US" sz="2800" dirty="0" smtClean="0"/>
              <a:t>第七章 调研成果和结论	</a:t>
            </a:r>
          </a:p>
          <a:p>
            <a:r>
              <a:rPr lang="zh-CN" altLang="en-US" sz="2800" dirty="0" smtClean="0"/>
              <a:t>附录                 </a:t>
            </a:r>
            <a:r>
              <a:rPr lang="zh-CN" altLang="en-US" dirty="0" smtClean="0"/>
              <a:t>不加调研纪要</a:t>
            </a:r>
            <a:r>
              <a:rPr lang="en-US" altLang="zh-CN" dirty="0" smtClean="0"/>
              <a:t>125</a:t>
            </a:r>
            <a:r>
              <a:rPr lang="zh-CN" altLang="en-US" dirty="0" smtClean="0"/>
              <a:t>页约</a:t>
            </a:r>
            <a:r>
              <a:rPr lang="en-US" altLang="zh-CN" dirty="0" smtClean="0"/>
              <a:t>9</a:t>
            </a:r>
            <a:r>
              <a:rPr lang="zh-CN" altLang="en-US" dirty="0" smtClean="0"/>
              <a:t>万字</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专监继续教育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endParaRPr lang="en-US" altLang="zh-CN" b="1" dirty="0" smtClean="0"/>
          </a:p>
          <a:p>
            <a:pPr eaLnBrk="1" hangingPunct="1">
              <a:buNone/>
            </a:pPr>
            <a:r>
              <a:rPr lang="en-US" altLang="zh-CN" b="1" dirty="0" smtClean="0"/>
              <a:t>    </a:t>
            </a:r>
            <a:r>
              <a:rPr lang="zh-CN" altLang="en-US" b="1" dirty="0" smtClean="0"/>
              <a:t>第一部分  危险性较大工程管理文件解读</a:t>
            </a: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r>
              <a:rPr lang="zh-CN" altLang="en-US" b="1" dirty="0" smtClean="0"/>
              <a:t>第二部分  监理工作标准化研究成果介绍</a:t>
            </a:r>
          </a:p>
          <a:p>
            <a:pPr eaLnBrk="1" hangingPunct="1">
              <a:buNone/>
            </a:pPr>
            <a:endParaRPr lang="en-US" altLang="zh-CN" b="1" dirty="0" smtClean="0"/>
          </a:p>
          <a:p>
            <a:pPr eaLnBrk="1" hangingPunct="1">
              <a:buNone/>
            </a:pPr>
            <a:r>
              <a:rPr lang="zh-CN" altLang="en-US" b="1" dirty="0" smtClean="0"/>
              <a:t>    第三部分  关于学习</a:t>
            </a:r>
            <a:endParaRPr lang="en-US" altLang="zh-CN" b="1" dirty="0" smtClean="0"/>
          </a:p>
          <a:p>
            <a:pPr eaLnBrk="1" hangingPunct="1">
              <a:buNone/>
            </a:pPr>
            <a:endParaRPr lang="en-US" altLang="zh-CN" b="1" dirty="0" smtClean="0">
              <a:sym typeface="+mn-ea"/>
            </a:endParaRPr>
          </a:p>
          <a:p>
            <a:pPr eaLnBrk="1" hangingPunct="1">
              <a:buNone/>
            </a:pPr>
            <a:endParaRPr lang="en-US" altLang="zh-CN" b="1" dirty="0" smtClean="0">
              <a:sym typeface="+mn-ea"/>
            </a:endParaRPr>
          </a:p>
          <a:p>
            <a:pPr marL="0" indent="0" eaLnBrk="1" fontAlgn="base" hangingPunct="1">
              <a:buNone/>
            </a:pPr>
            <a:endParaRPr lang="en-US" altLang="zh-CN" strike="noStrike" noProof="1">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677275" cy="5622290"/>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sz="2800" dirty="0" smtClean="0"/>
              <a:t>建设工程施工安全管理的监理工作标准化</a:t>
            </a:r>
            <a:r>
              <a:rPr lang="en-US" altLang="zh-CN" sz="2800" dirty="0" smtClean="0"/>
              <a:t>--</a:t>
            </a:r>
            <a:r>
              <a:rPr lang="zh-CN" altLang="en-US" sz="2800" dirty="0" smtClean="0"/>
              <a:t>研究报告</a:t>
            </a:r>
          </a:p>
          <a:p>
            <a:r>
              <a:rPr lang="zh-CN" altLang="en-US" sz="2800" dirty="0" smtClean="0"/>
              <a:t>1 建设工程施工安全管理的监理工作现状及问题分析</a:t>
            </a:r>
          </a:p>
          <a:p>
            <a:r>
              <a:rPr lang="zh-CN" altLang="en-US" sz="2800" dirty="0" smtClean="0"/>
              <a:t>2  监理的安全管理体系的建立	</a:t>
            </a:r>
          </a:p>
          <a:p>
            <a:r>
              <a:rPr lang="zh-CN" altLang="en-US" sz="2800" dirty="0" smtClean="0"/>
              <a:t>3  施工安全管理的监理技术管理工作	</a:t>
            </a:r>
          </a:p>
          <a:p>
            <a:r>
              <a:rPr lang="zh-CN" altLang="en-US" sz="2800" dirty="0" smtClean="0"/>
              <a:t>4  安全生产管理的日常监理工作</a:t>
            </a:r>
          </a:p>
          <a:p>
            <a:r>
              <a:rPr lang="zh-CN" altLang="en-US" sz="2800" dirty="0" smtClean="0"/>
              <a:t>5  危险较大的分部分项工程的监理工作</a:t>
            </a:r>
          </a:p>
          <a:p>
            <a:r>
              <a:rPr lang="zh-CN" altLang="en-US" sz="2800" dirty="0" smtClean="0"/>
              <a:t>6  装配式建筑安全管理研究</a:t>
            </a:r>
          </a:p>
          <a:p>
            <a:r>
              <a:rPr lang="zh-CN" altLang="en-US" sz="2800" dirty="0" smtClean="0"/>
              <a:t>7　施工安全生产管理的监理资料管理	</a:t>
            </a:r>
          </a:p>
          <a:p>
            <a:r>
              <a:rPr lang="zh-CN" altLang="en-US" sz="2800" dirty="0" smtClean="0"/>
              <a:t>附件1	附件2	</a:t>
            </a:r>
            <a:r>
              <a:rPr lang="zh-CN" altLang="zh-CN" b="1" dirty="0" smtClean="0"/>
              <a:t>      </a:t>
            </a:r>
            <a:r>
              <a:rPr lang="zh-CN" altLang="zh-CN" sz="2000" b="1" dirty="0" smtClean="0"/>
              <a:t>不加附表附件</a:t>
            </a:r>
            <a:r>
              <a:rPr lang="en-US" altLang="zh-CN" sz="2000" b="1" dirty="0" smtClean="0"/>
              <a:t>115</a:t>
            </a:r>
            <a:r>
              <a:rPr lang="zh-CN" altLang="en-US" sz="2000" b="1" dirty="0" smtClean="0"/>
              <a:t>页约</a:t>
            </a:r>
            <a:r>
              <a:rPr lang="en-US" altLang="zh-CN" sz="2000" b="1" dirty="0" smtClean="0"/>
              <a:t>7</a:t>
            </a:r>
            <a:r>
              <a:rPr lang="zh-CN" altLang="en-US" sz="2000" b="1" dirty="0" smtClean="0"/>
              <a:t>万字</a:t>
            </a: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sz="2800" dirty="0" smtClean="0"/>
              <a:t>监理责任：专项方案审核、编制监理实施细则、实施专项巡视、制止施工单位不按专项方案施工的行为、组织需要验收的危大工程的验收、建立危大工程安全管理档案。</a:t>
            </a:r>
          </a:p>
          <a:p>
            <a:pPr eaLnBrk="1" hangingPunct="1">
              <a:buNone/>
            </a:pPr>
            <a:r>
              <a:rPr lang="zh-CN" altLang="en-US" sz="2800" dirty="0" smtClean="0">
                <a:sym typeface="+mn-ea"/>
              </a:rPr>
              <a:t>  执行中对于一些问题需要统一认识：（</a:t>
            </a:r>
            <a:r>
              <a:rPr lang="en-US" altLang="zh-CN" sz="2800" dirty="0" smtClean="0">
                <a:sym typeface="+mn-ea"/>
              </a:rPr>
              <a:t>1</a:t>
            </a:r>
            <a:r>
              <a:rPr lang="zh-CN" altLang="en-US" sz="2800" dirty="0" smtClean="0">
                <a:sym typeface="+mn-ea"/>
              </a:rPr>
              <a:t>）高大模架工程应该由土建专业监理工程师还是由专职安全监理人员主管？（</a:t>
            </a:r>
            <a:r>
              <a:rPr lang="en-US" altLang="zh-CN" sz="2800" dirty="0" smtClean="0">
                <a:sym typeface="+mn-ea"/>
              </a:rPr>
              <a:t>2</a:t>
            </a:r>
            <a:r>
              <a:rPr lang="zh-CN" altLang="en-US" sz="2800" dirty="0" smtClean="0">
                <a:sym typeface="+mn-ea"/>
              </a:rPr>
              <a:t>）深基坑工程巡视什么？由谁来巡视？（</a:t>
            </a:r>
            <a:r>
              <a:rPr lang="en-US" altLang="zh-CN" sz="2800" dirty="0" smtClean="0">
                <a:sym typeface="+mn-ea"/>
              </a:rPr>
              <a:t>3</a:t>
            </a:r>
            <a:r>
              <a:rPr lang="zh-CN" altLang="en-US" sz="2800" dirty="0" smtClean="0">
                <a:sym typeface="+mn-ea"/>
              </a:rPr>
              <a:t>）相关的资料管理似乎也存在重复的问题，如模架工程的验收资料结构质量验收中有，安全的管理资料中也有等等。</a:t>
            </a: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dirty="0" smtClean="0"/>
              <a:t>研究报告：⑴</a:t>
            </a:r>
            <a:r>
              <a:rPr lang="en-US" dirty="0" smtClean="0"/>
              <a:t> </a:t>
            </a:r>
            <a:r>
              <a:rPr lang="zh-CN" altLang="en-US" dirty="0" smtClean="0"/>
              <a:t>对危大工程分类，明确其属性。危大工程大体上可分为两类，一类为安全实施作业或建造工程实体所架构的临时性工程，包括基坑支护工程、降水工程、各类模板模架工程、各类脚手架工程、暗挖工程中的支护、降水工程、起重机械安拆工程，其中基坑支护工程、降水工程、各类模板模架工程又是建筑工程施工质量验收统一标准中所列的分部分项工程，这类危大工程基本上可分为建造、使用、拆除几个阶段；另一类为施工作业过程，包括土方开挖、起重吊装、暗挖工程、建筑幕墙安装工程、钢结构、网架和索膜结构安装工程、人工挖孔桩工程、水下作业工程、装配式建筑混凝土预制构件安装工程，这类危大工程的特点是作业结束其危大工程属性即消失。</a:t>
            </a: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dirty="0" smtClean="0"/>
              <a:t>⑵</a:t>
            </a:r>
            <a:r>
              <a:rPr lang="en-US" dirty="0" smtClean="0"/>
              <a:t> </a:t>
            </a:r>
            <a:r>
              <a:rPr lang="zh-CN" altLang="en-US" dirty="0" smtClean="0"/>
              <a:t>各类危大工程的监理管理方法，项目监理机构为实现安全管控目标采取的方法，如巡视、验收、旁站、审查、隐蔽工程检查等。</a:t>
            </a:r>
          </a:p>
          <a:p>
            <a:r>
              <a:rPr lang="zh-CN" altLang="en-US" dirty="0" smtClean="0"/>
              <a:t>⑶</a:t>
            </a:r>
            <a:r>
              <a:rPr lang="en-US" dirty="0" smtClean="0"/>
              <a:t> </a:t>
            </a:r>
            <a:r>
              <a:rPr lang="zh-CN" altLang="en-US" dirty="0" smtClean="0"/>
              <a:t>危大工程监理管理行为的责任人的确定，例如基坑工程支护和开挖阶段以土建专业监理工程师为主，基坑使用阶段以专兼职安全监理人员为主进行管理。</a:t>
            </a:r>
          </a:p>
          <a:p>
            <a:r>
              <a:rPr lang="zh-CN" altLang="en-US" dirty="0" smtClean="0"/>
              <a:t>⑷</a:t>
            </a:r>
            <a:r>
              <a:rPr lang="en-US" dirty="0" smtClean="0"/>
              <a:t> </a:t>
            </a:r>
            <a:r>
              <a:rPr lang="zh-CN" altLang="en-US" dirty="0" smtClean="0"/>
              <a:t>根据危大工程的特点，确定不同于日常安全监理工作的监理管理要点，如针对人工挖孔桩工程属于有限空间作业的特点明确其监理管理要点。</a:t>
            </a: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4"/>
            <a:ext cx="8229600" cy="5622199"/>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dirty="0" smtClean="0"/>
              <a:t>⑸</a:t>
            </a:r>
            <a:r>
              <a:rPr lang="en-US" dirty="0" smtClean="0"/>
              <a:t> </a:t>
            </a:r>
            <a:r>
              <a:rPr lang="zh-CN" altLang="en-US" dirty="0" smtClean="0"/>
              <a:t>分析危大工程需要管理的内容，确定监理的管理要点。例如深基坑工程建造阶段监理单位需要管理的内容为：设计方案审核优化、施工方案审核、施工单位资质人员资格审核、施工机械验收、现场防护措施检查、原材料进场检验复试、隐蔽工程验收、检验批验收、执行方案情况检查、混凝土浇筑等旁站、分项工程验收、子分部工程验收、基坑工程整体验收，这部分管理主要应按照工程质量管理的方法由总监及专业监理工程师实施，专兼职安全监理人员配合；深基坑工程使用阶段监理单位需要管理内容为：查看施工方及第三方检测记录判断有无风险、巡视现场检查基坑周边有无超载情况，有无违规堆物情况，支护工程外观有无异常，有无其它违规使用基坑支护工程的情况；深基坑工程涉及拆除时（如钢板桩拆除）需巡视检查是否按照专项方案实施。明确了危大工程监理单位需要管理的内容，相应的责任人即可确定。</a:t>
            </a: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buNone/>
            </a:pPr>
            <a:r>
              <a:rPr lang="en-US" altLang="zh-CN" sz="3200" b="1" dirty="0" smtClean="0">
                <a:sym typeface="+mn-ea"/>
              </a:rPr>
              <a:t>5</a:t>
            </a:r>
            <a:r>
              <a:rPr lang="zh-CN" altLang="en-US" sz="3200" b="1" dirty="0" smtClean="0">
                <a:sym typeface="+mn-ea"/>
              </a:rPr>
              <a:t>、安全巡视记录及相关要求</a:t>
            </a:r>
            <a:endParaRPr lang="en-US" altLang="zh-CN" sz="3200" b="1" dirty="0" smtClean="0">
              <a:sym typeface="+mn-ea"/>
            </a:endParaRPr>
          </a:p>
          <a:p>
            <a:r>
              <a:rPr lang="zh-CN" altLang="en-US" dirty="0" smtClean="0"/>
              <a:t> 团体标准</a:t>
            </a:r>
            <a:r>
              <a:rPr lang="en-US" altLang="zh-CN" dirty="0" smtClean="0"/>
              <a:t>--</a:t>
            </a:r>
            <a:r>
              <a:rPr lang="zh-CN" altLang="en-US" dirty="0" smtClean="0"/>
              <a:t>在调研报告和研究报告的基础上，整理、</a:t>
            </a:r>
            <a:endParaRPr lang="en-US" altLang="zh-CN" dirty="0" smtClean="0"/>
          </a:p>
          <a:p>
            <a:pPr>
              <a:buNone/>
            </a:pPr>
            <a:r>
              <a:rPr lang="en-US" altLang="zh-CN" dirty="0" smtClean="0"/>
              <a:t>      </a:t>
            </a:r>
            <a:r>
              <a:rPr lang="zh-CN" altLang="en-US" dirty="0" smtClean="0"/>
              <a:t>加工、中间评议、改稿、</a:t>
            </a:r>
            <a:r>
              <a:rPr lang="zh-CN" altLang="en-US" dirty="0" smtClean="0">
                <a:sym typeface="+mn-ea"/>
              </a:rPr>
              <a:t>征求意见、</a:t>
            </a:r>
            <a:r>
              <a:rPr lang="zh-CN" altLang="en-US" dirty="0" smtClean="0"/>
              <a:t>成稿、试应用、</a:t>
            </a:r>
            <a:endParaRPr lang="en-US" altLang="zh-CN" dirty="0" smtClean="0"/>
          </a:p>
          <a:p>
            <a:pPr>
              <a:buNone/>
            </a:pPr>
            <a:r>
              <a:rPr lang="en-US" altLang="zh-CN" dirty="0" smtClean="0"/>
              <a:t>      </a:t>
            </a:r>
            <a:r>
              <a:rPr lang="zh-CN" altLang="en-US" dirty="0" smtClean="0"/>
              <a:t>再次征求意见、定稿</a:t>
            </a:r>
          </a:p>
          <a:p>
            <a:r>
              <a:rPr lang="zh-CN" altLang="en-US" dirty="0" smtClean="0"/>
              <a:t>由监理人自己决定如何履职</a:t>
            </a:r>
          </a:p>
          <a:p>
            <a:r>
              <a:rPr lang="zh-CN" altLang="en-US" dirty="0" smtClean="0">
                <a:sym typeface="+mn-ea"/>
              </a:rPr>
              <a:t>以提升履职能力发挥监理作用为出发点</a:t>
            </a:r>
            <a:endParaRPr lang="zh-CN" altLang="en-US" dirty="0" smtClean="0"/>
          </a:p>
          <a:p>
            <a:r>
              <a:rPr lang="zh-CN" altLang="en-US" dirty="0" smtClean="0"/>
              <a:t>充分征求全国全行业意见</a:t>
            </a:r>
          </a:p>
          <a:p>
            <a:r>
              <a:rPr lang="zh-CN" altLang="en-US" dirty="0" smtClean="0"/>
              <a:t>争取正向作用最大负面影响最低</a:t>
            </a: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endParaRPr lang="en-US" altLang="zh-CN" sz="3200" b="1" dirty="0" smtClean="0">
              <a:sym typeface="+mn-ea"/>
            </a:endParaRPr>
          </a:p>
          <a:p>
            <a:endParaRPr lang="en-US" altLang="zh-CN" sz="3200" b="1" dirty="0" smtClean="0">
              <a:sym typeface="+mn-ea"/>
            </a:endParaRPr>
          </a:p>
          <a:p>
            <a:r>
              <a:rPr lang="en-US" altLang="zh-CN" sz="3200" b="1" dirty="0" smtClean="0">
                <a:sym typeface="+mn-ea"/>
              </a:rPr>
              <a:t>1</a:t>
            </a:r>
            <a:r>
              <a:rPr lang="zh-CN" altLang="en-US" sz="3200" b="1" dirty="0" smtClean="0">
                <a:sym typeface="+mn-ea"/>
              </a:rPr>
              <a:t>、监理工作标准化与协会团体标准</a:t>
            </a:r>
            <a:endParaRPr lang="en-US" altLang="zh-CN" sz="3200" b="1" dirty="0" smtClean="0">
              <a:sym typeface="+mn-ea"/>
            </a:endParaRPr>
          </a:p>
          <a:p>
            <a:endParaRPr lang="en-US" altLang="zh-CN" sz="3200" b="1" dirty="0" smtClean="0">
              <a:sym typeface="+mn-ea"/>
            </a:endParaRPr>
          </a:p>
          <a:p>
            <a:r>
              <a:rPr lang="en-US" altLang="zh-CN" sz="3200" b="1" dirty="0" smtClean="0">
                <a:sym typeface="+mn-ea"/>
              </a:rPr>
              <a:t>2</a:t>
            </a:r>
            <a:r>
              <a:rPr lang="zh-CN" altLang="en-US" sz="3200" b="1" dirty="0" smtClean="0">
                <a:sym typeface="+mn-ea"/>
              </a:rPr>
              <a:t>、北京监理协会团体标准介绍</a:t>
            </a: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r>
              <a:rPr lang="en-US" altLang="zh-CN" sz="3200" b="1" dirty="0" smtClean="0">
                <a:sym typeface="+mn-ea"/>
              </a:rPr>
              <a:t>1</a:t>
            </a:r>
            <a:r>
              <a:rPr lang="zh-CN" altLang="en-US" sz="3200" b="1" dirty="0" smtClean="0">
                <a:sym typeface="+mn-ea"/>
              </a:rPr>
              <a:t>、监理工作标准化与协会团体标准</a:t>
            </a:r>
            <a:endParaRPr lang="en-US" altLang="zh-CN" sz="3200" b="1" dirty="0" smtClean="0">
              <a:sym typeface="+mn-ea"/>
            </a:endParaRPr>
          </a:p>
          <a:p>
            <a:pPr eaLnBrk="1" hangingPunct="1"/>
            <a:r>
              <a:rPr lang="en-US" altLang="zh-CN" sz="3200" b="1" dirty="0" smtClean="0"/>
              <a:t>1</a:t>
            </a:r>
            <a:r>
              <a:rPr lang="zh-CN" altLang="en-US" sz="3200" b="1" dirty="0" smtClean="0"/>
              <a:t>）标准化改革</a:t>
            </a:r>
          </a:p>
          <a:p>
            <a:pPr eaLnBrk="1" hangingPunct="1"/>
            <a:endParaRPr lang="zh-CN" altLang="en-US" sz="3200" b="1" dirty="0" smtClean="0"/>
          </a:p>
          <a:p>
            <a:pPr eaLnBrk="1" hangingPunct="1"/>
            <a:r>
              <a:rPr lang="en-US" altLang="zh-CN" sz="3200" b="1" dirty="0" smtClean="0"/>
              <a:t>2015.3《</a:t>
            </a:r>
            <a:r>
              <a:rPr lang="zh-CN" altLang="en-US" sz="3200" b="1" dirty="0" smtClean="0"/>
              <a:t>深化标准化工作改革方案</a:t>
            </a:r>
            <a:r>
              <a:rPr lang="en-US" altLang="zh-CN" sz="3200" b="1" dirty="0" smtClean="0"/>
              <a:t>》 </a:t>
            </a:r>
            <a:r>
              <a:rPr lang="zh-CN" altLang="en-US" b="1" dirty="0" smtClean="0"/>
              <a:t>国务院</a:t>
            </a:r>
            <a:endParaRPr lang="en-US" altLang="zh-CN" b="1" dirty="0" smtClean="0"/>
          </a:p>
          <a:p>
            <a:pPr eaLnBrk="1" hangingPunct="1"/>
            <a:r>
              <a:rPr lang="en-US" altLang="zh-CN" sz="3200" b="1" dirty="0" smtClean="0"/>
              <a:t>2016.11《</a:t>
            </a:r>
            <a:r>
              <a:rPr lang="zh-CN" altLang="en-US" sz="3200" b="1" dirty="0" smtClean="0"/>
              <a:t>关于培育和发展工程建设团体标准的意见</a:t>
            </a:r>
            <a:r>
              <a:rPr lang="en-US" altLang="zh-CN" sz="3200" b="1" dirty="0" smtClean="0"/>
              <a:t>》      </a:t>
            </a:r>
            <a:r>
              <a:rPr lang="zh-CN" altLang="en-US" b="1" dirty="0" smtClean="0"/>
              <a:t>住建部</a:t>
            </a:r>
            <a:endParaRPr lang="en-US" altLang="zh-CN" b="1" dirty="0" smtClean="0"/>
          </a:p>
          <a:p>
            <a:pPr eaLnBrk="1" hangingPunct="1"/>
            <a:r>
              <a:rPr lang="zh-CN" altLang="en-US" sz="3200" b="1" dirty="0" smtClean="0"/>
              <a:t>京监协（</a:t>
            </a:r>
            <a:r>
              <a:rPr lang="en-US" altLang="zh-CN" sz="3200" b="1" dirty="0" smtClean="0"/>
              <a:t>2017</a:t>
            </a:r>
            <a:r>
              <a:rPr lang="zh-CN" altLang="en-US" sz="3200" b="1" dirty="0" smtClean="0"/>
              <a:t>）</a:t>
            </a:r>
            <a:r>
              <a:rPr lang="en-US" altLang="zh-CN" sz="3200" b="1" dirty="0" smtClean="0"/>
              <a:t>1</a:t>
            </a:r>
            <a:r>
              <a:rPr lang="zh-CN" altLang="en-US" sz="3200" b="1" dirty="0" smtClean="0"/>
              <a:t>号和京建发（</a:t>
            </a:r>
            <a:r>
              <a:rPr lang="en-US" altLang="zh-CN" sz="3200" b="1" dirty="0" smtClean="0"/>
              <a:t>2017</a:t>
            </a:r>
            <a:r>
              <a:rPr lang="zh-CN" altLang="en-US" sz="3200" b="1" dirty="0" smtClean="0"/>
              <a:t>）</a:t>
            </a:r>
            <a:r>
              <a:rPr lang="en-US" altLang="zh-CN" sz="3200" b="1" dirty="0" smtClean="0"/>
              <a:t>94</a:t>
            </a:r>
            <a:r>
              <a:rPr lang="zh-CN" altLang="en-US" sz="3200" b="1" dirty="0" smtClean="0"/>
              <a:t>号</a:t>
            </a: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r>
              <a:rPr lang="en-US" altLang="zh-CN" sz="3200" b="1" dirty="0" smtClean="0">
                <a:sym typeface="+mn-ea"/>
              </a:rPr>
              <a:t>1</a:t>
            </a:r>
            <a:r>
              <a:rPr lang="zh-CN" altLang="en-US" sz="3200" b="1" dirty="0" smtClean="0">
                <a:sym typeface="+mn-ea"/>
              </a:rPr>
              <a:t>、监理工作标准化与协会团体标准</a:t>
            </a:r>
            <a:endParaRPr lang="en-US" altLang="zh-CN" sz="3200" b="1" dirty="0" smtClean="0">
              <a:sym typeface="+mn-ea"/>
            </a:endParaRPr>
          </a:p>
          <a:p>
            <a:pPr eaLnBrk="1" hangingPunct="1"/>
            <a:r>
              <a:rPr lang="en-US" altLang="zh-CN" sz="3200" b="1" dirty="0" smtClean="0"/>
              <a:t>1</a:t>
            </a:r>
            <a:r>
              <a:rPr lang="zh-CN" altLang="en-US" sz="3200" b="1" dirty="0" smtClean="0"/>
              <a:t>）标准化改革</a:t>
            </a:r>
          </a:p>
          <a:p>
            <a:pPr eaLnBrk="1" hangingPunct="1">
              <a:buNone/>
            </a:pPr>
            <a:r>
              <a:rPr lang="zh-CN" altLang="en-US" sz="3200" b="1" dirty="0" smtClean="0"/>
              <a:t>     技术标准的问题与改革思路</a:t>
            </a:r>
          </a:p>
          <a:p>
            <a:pPr eaLnBrk="1" hangingPunct="1"/>
            <a:r>
              <a:rPr lang="en-US" altLang="zh-CN" sz="3200" b="1" dirty="0" smtClean="0"/>
              <a:t>90</a:t>
            </a:r>
            <a:r>
              <a:rPr lang="zh-CN" altLang="en-US" sz="3200" b="1" dirty="0" smtClean="0"/>
              <a:t>分为“及格线”、重复、矛盾 、</a:t>
            </a:r>
            <a:endParaRPr lang="en-US" altLang="zh-CN" sz="3200" b="1" dirty="0" smtClean="0"/>
          </a:p>
          <a:p>
            <a:pPr eaLnBrk="1" hangingPunct="1">
              <a:buNone/>
            </a:pPr>
            <a:r>
              <a:rPr lang="en-US" altLang="zh-CN" sz="3200" b="1" dirty="0" smtClean="0"/>
              <a:t>      </a:t>
            </a:r>
            <a:r>
              <a:rPr lang="zh-CN" altLang="en-US" sz="3200" b="1" dirty="0" smtClean="0"/>
              <a:t>不可操作</a:t>
            </a:r>
            <a:endParaRPr lang="zh-CN" altLang="en-US" sz="3200" dirty="0" smtClean="0"/>
          </a:p>
          <a:p>
            <a:pPr eaLnBrk="1" hangingPunct="1"/>
            <a:endParaRPr lang="zh-CN" altLang="en-US" sz="3200" b="1" dirty="0" smtClean="0"/>
          </a:p>
          <a:p>
            <a:pPr eaLnBrk="1" hangingPunct="1"/>
            <a:r>
              <a:rPr lang="zh-CN" altLang="en-US" sz="3200" b="1" dirty="0" smtClean="0"/>
              <a:t> 减少，全文强制，团体标准</a:t>
            </a:r>
          </a:p>
          <a:p>
            <a:pPr eaLnBrk="1" hangingPunct="1"/>
            <a:endParaRPr lang="zh-CN" altLang="en-US" sz="3200" b="1" dirty="0" smtClean="0"/>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r>
              <a:rPr lang="en-US" altLang="zh-CN" sz="3200" b="1" dirty="0" smtClean="0">
                <a:sym typeface="+mn-ea"/>
              </a:rPr>
              <a:t>1</a:t>
            </a:r>
            <a:r>
              <a:rPr lang="zh-CN" altLang="en-US" sz="3200" b="1" dirty="0" smtClean="0">
                <a:sym typeface="+mn-ea"/>
              </a:rPr>
              <a:t>、监理工作标准化与协会团体标准</a:t>
            </a:r>
            <a:endParaRPr lang="en-US" altLang="zh-CN" sz="3200" b="1" dirty="0" smtClean="0">
              <a:sym typeface="+mn-ea"/>
            </a:endParaRPr>
          </a:p>
          <a:p>
            <a:pPr eaLnBrk="1" hangingPunct="1"/>
            <a:r>
              <a:rPr lang="en-US" altLang="zh-CN" sz="3200" b="1" dirty="0" smtClean="0"/>
              <a:t>2</a:t>
            </a:r>
            <a:r>
              <a:rPr lang="zh-CN" altLang="en-US" sz="3200" b="1" dirty="0" smtClean="0"/>
              <a:t>）建立</a:t>
            </a:r>
            <a:r>
              <a:rPr lang="zh-CN" altLang="en-US" sz="3200" b="1" dirty="0" smtClean="0">
                <a:sym typeface="+mn-ea"/>
              </a:rPr>
              <a:t>协会团体标准体系的目的</a:t>
            </a:r>
            <a:endParaRPr lang="en-US" altLang="zh-CN" sz="3200" b="1" dirty="0" smtClean="0"/>
          </a:p>
          <a:p>
            <a:pPr eaLnBrk="1" hangingPunct="1"/>
            <a:r>
              <a:rPr lang="zh-CN" altLang="en-US" sz="3200" b="1" dirty="0" smtClean="0"/>
              <a:t>监理工作的依据是什么？</a:t>
            </a:r>
            <a:endParaRPr lang="en-US" altLang="zh-CN" sz="3200" b="1" dirty="0" smtClean="0"/>
          </a:p>
          <a:p>
            <a:pPr eaLnBrk="1" hangingPunct="1"/>
            <a:r>
              <a:rPr lang="zh-CN" altLang="en-US" sz="3200" b="1" dirty="0" smtClean="0"/>
              <a:t>法律法规定义监理是什么，监理规范等规定监理做什么，谁界定监理怎么做？</a:t>
            </a:r>
            <a:endParaRPr lang="en-US" altLang="zh-CN" sz="3200" b="1" dirty="0" smtClean="0"/>
          </a:p>
          <a:p>
            <a:pPr eaLnBrk="1" hangingPunct="1"/>
            <a:r>
              <a:rPr lang="zh-CN" altLang="en-US" sz="3200" b="1" dirty="0" smtClean="0"/>
              <a:t>一带一路标准走出去</a:t>
            </a:r>
            <a:endParaRPr lang="en-US" altLang="zh-CN" sz="3200" b="1" dirty="0" smtClean="0"/>
          </a:p>
          <a:p>
            <a:pPr eaLnBrk="1" hangingPunct="1"/>
            <a:r>
              <a:rPr lang="zh-CN" altLang="en-US" sz="3200" b="1" dirty="0" smtClean="0"/>
              <a:t>话语权问题</a:t>
            </a:r>
            <a:endParaRPr lang="en-US" altLang="zh-CN" sz="3200" b="1" dirty="0" smtClean="0"/>
          </a:p>
          <a:p>
            <a:pPr eaLnBrk="1" hangingPunct="1"/>
            <a:r>
              <a:rPr lang="zh-CN" altLang="en-US" sz="3200" b="1" dirty="0" smtClean="0"/>
              <a:t>德国咨询行业标准</a:t>
            </a:r>
            <a:endParaRPr lang="en-US" altLang="zh-CN" sz="3200" b="1" dirty="0" smtClean="0"/>
          </a:p>
          <a:p>
            <a:pPr eaLnBrk="1" hangingPunct="1"/>
            <a:endParaRPr lang="zh-CN" altLang="en-US" sz="3200" b="1" dirty="0" smtClean="0"/>
          </a:p>
          <a:p>
            <a:pPr eaLnBrk="1" hangingPunct="1"/>
            <a:endParaRPr lang="zh-CN" altLang="en-US" sz="3200" b="1" dirty="0" smtClean="0"/>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r>
              <a:rPr lang="en-US" altLang="zh-CN" b="1" dirty="0" smtClean="0"/>
              <a:t>1</a:t>
            </a:r>
            <a:r>
              <a:rPr lang="zh-CN" altLang="zh-CN" b="1" dirty="0" smtClean="0"/>
              <a:t>、为什么要发布</a:t>
            </a:r>
            <a:r>
              <a:rPr lang="en-US" altLang="zh-CN" b="1" dirty="0" smtClean="0"/>
              <a:t>37</a:t>
            </a:r>
            <a:r>
              <a:rPr lang="zh-CN" altLang="zh-CN" b="1" dirty="0" smtClean="0"/>
              <a:t>号令和</a:t>
            </a:r>
            <a:r>
              <a:rPr lang="en-US" altLang="zh-CN" b="1" dirty="0" smtClean="0"/>
              <a:t>31</a:t>
            </a:r>
            <a:r>
              <a:rPr lang="zh-CN" altLang="zh-CN" b="1" dirty="0" smtClean="0"/>
              <a:t>号文</a:t>
            </a: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r>
              <a:rPr lang="en-US" altLang="zh-CN" b="1" dirty="0" smtClean="0"/>
              <a:t>2</a:t>
            </a:r>
            <a:r>
              <a:rPr lang="zh-CN" altLang="zh-CN" b="1" dirty="0" smtClean="0"/>
              <a:t>、</a:t>
            </a:r>
            <a:r>
              <a:rPr lang="en-US" altLang="zh-CN" b="1" dirty="0" smtClean="0"/>
              <a:t> 37</a:t>
            </a:r>
            <a:r>
              <a:rPr lang="zh-CN" altLang="zh-CN" b="1" dirty="0" smtClean="0"/>
              <a:t>号令和</a:t>
            </a:r>
            <a:r>
              <a:rPr lang="en-US" altLang="zh-CN" b="1" dirty="0" smtClean="0"/>
              <a:t>31</a:t>
            </a:r>
            <a:r>
              <a:rPr lang="zh-CN" altLang="zh-CN" b="1" dirty="0" smtClean="0"/>
              <a:t>号文</a:t>
            </a:r>
            <a:r>
              <a:rPr lang="zh-CN" altLang="en-US" b="1" dirty="0" smtClean="0"/>
              <a:t>与</a:t>
            </a:r>
            <a:r>
              <a:rPr lang="en-US" altLang="zh-CN" b="1" dirty="0" smtClean="0"/>
              <a:t>87</a:t>
            </a:r>
            <a:r>
              <a:rPr lang="zh-CN" altLang="en-US" b="1" dirty="0" smtClean="0"/>
              <a:t>号文的比较</a:t>
            </a:r>
          </a:p>
          <a:p>
            <a:pPr eaLnBrk="1" hangingPunct="1">
              <a:buNone/>
            </a:pPr>
            <a:endParaRPr lang="en-US" altLang="zh-CN" b="1" dirty="0" smtClean="0"/>
          </a:p>
          <a:p>
            <a:pPr eaLnBrk="1" hangingPunct="1">
              <a:buNone/>
            </a:pPr>
            <a:r>
              <a:rPr lang="zh-CN" altLang="en-US" b="1" dirty="0" smtClean="0"/>
              <a:t>    </a:t>
            </a:r>
            <a:r>
              <a:rPr lang="en-US" altLang="zh-CN" b="1" dirty="0" smtClean="0"/>
              <a:t>3</a:t>
            </a:r>
            <a:r>
              <a:rPr lang="zh-CN" altLang="en-US" b="1" dirty="0" smtClean="0">
                <a:sym typeface="+mn-ea"/>
              </a:rPr>
              <a:t>、监理职责的相关规定</a:t>
            </a:r>
            <a:endParaRPr lang="en-US" altLang="zh-CN" b="1" dirty="0" smtClean="0"/>
          </a:p>
          <a:p>
            <a:pPr eaLnBrk="1" hangingPunct="1">
              <a:buNone/>
            </a:pPr>
            <a:endParaRPr lang="en-US" altLang="zh-CN" b="1" dirty="0" smtClean="0">
              <a:sym typeface="+mn-ea"/>
            </a:endParaRPr>
          </a:p>
          <a:p>
            <a:pPr eaLnBrk="1" hangingPunct="1">
              <a:buNone/>
            </a:pPr>
            <a:r>
              <a:rPr lang="zh-CN" altLang="en-US" b="1" dirty="0" smtClean="0">
                <a:sym typeface="+mn-ea"/>
              </a:rPr>
              <a:t>    </a:t>
            </a:r>
            <a:r>
              <a:rPr lang="en-US" altLang="zh-CN" b="1" dirty="0" smtClean="0">
                <a:sym typeface="+mn-ea"/>
              </a:rPr>
              <a:t>4</a:t>
            </a:r>
            <a:r>
              <a:rPr lang="zh-CN" altLang="en-US" b="1" dirty="0" smtClean="0">
                <a:sym typeface="+mn-ea"/>
              </a:rPr>
              <a:t>、如何看待</a:t>
            </a:r>
            <a:r>
              <a:rPr lang="en-US" altLang="zh-CN" b="1" dirty="0" smtClean="0"/>
              <a:t>37</a:t>
            </a:r>
            <a:r>
              <a:rPr lang="zh-CN" altLang="zh-CN" b="1" dirty="0" smtClean="0"/>
              <a:t>号令和</a:t>
            </a:r>
            <a:r>
              <a:rPr lang="en-US" altLang="zh-CN" b="1" dirty="0" smtClean="0"/>
              <a:t>31</a:t>
            </a:r>
            <a:r>
              <a:rPr lang="zh-CN" altLang="zh-CN" b="1" dirty="0" smtClean="0"/>
              <a:t>号文</a:t>
            </a:r>
            <a:endParaRPr lang="en-US" altLang="zh-CN" b="1" dirty="0" smtClean="0">
              <a:sym typeface="+mn-ea"/>
            </a:endParaRPr>
          </a:p>
          <a:p>
            <a:pPr eaLnBrk="1" hangingPunct="1">
              <a:buNone/>
            </a:pPr>
            <a:endParaRPr lang="en-US" altLang="zh-CN" b="1" dirty="0" smtClean="0">
              <a:sym typeface="+mn-ea"/>
            </a:endParaRPr>
          </a:p>
          <a:p>
            <a:pPr eaLnBrk="1" hangingPunct="1">
              <a:buNone/>
            </a:pPr>
            <a:r>
              <a:rPr lang="zh-CN" altLang="en-US" b="1" dirty="0" smtClean="0">
                <a:sym typeface="+mn-ea"/>
              </a:rPr>
              <a:t>    </a:t>
            </a:r>
            <a:r>
              <a:rPr lang="en-US" altLang="zh-CN" b="1" dirty="0" smtClean="0">
                <a:sym typeface="+mn-ea"/>
              </a:rPr>
              <a:t>5</a:t>
            </a:r>
            <a:r>
              <a:rPr lang="zh-CN" altLang="en-US" b="1" dirty="0" smtClean="0">
                <a:sym typeface="+mn-ea"/>
              </a:rPr>
              <a:t>、安全巡视记录及相关要求</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r>
              <a:rPr lang="en-US" altLang="zh-CN" sz="3200" b="1" dirty="0" smtClean="0">
                <a:sym typeface="+mn-ea"/>
              </a:rPr>
              <a:t>2</a:t>
            </a:r>
            <a:r>
              <a:rPr lang="zh-CN" altLang="en-US" sz="3200" b="1" dirty="0" smtClean="0">
                <a:sym typeface="+mn-ea"/>
              </a:rPr>
              <a:t>、北京监理协会团体标准介绍</a:t>
            </a:r>
          </a:p>
          <a:p>
            <a:pPr eaLnBrk="1" hangingPunct="1"/>
            <a:r>
              <a:rPr lang="en-US" altLang="zh-CN" sz="3200" b="1" dirty="0" smtClean="0"/>
              <a:t>1</a:t>
            </a:r>
            <a:r>
              <a:rPr lang="zh-CN" altLang="en-US" sz="3200" b="1" dirty="0" smtClean="0"/>
              <a:t>）</a:t>
            </a:r>
            <a:r>
              <a:rPr lang="en-US" altLang="zh-CN" sz="3200" dirty="0" smtClean="0"/>
              <a:t>《</a:t>
            </a:r>
            <a:r>
              <a:rPr lang="zh-CN" altLang="en-US" sz="3200" dirty="0" smtClean="0"/>
              <a:t>工程监理资料管理标准化指南</a:t>
            </a:r>
            <a:r>
              <a:rPr lang="en-US" altLang="zh-CN" sz="3200" dirty="0" smtClean="0"/>
              <a:t>》</a:t>
            </a:r>
            <a:br>
              <a:rPr lang="en-US" altLang="zh-CN" sz="3200" dirty="0" smtClean="0"/>
            </a:br>
            <a:r>
              <a:rPr lang="en-US" altLang="zh-CN" sz="3200" dirty="0" smtClean="0"/>
              <a:t>         </a:t>
            </a:r>
            <a:r>
              <a:rPr lang="zh-CN" altLang="en-US" sz="2800" dirty="0" smtClean="0"/>
              <a:t>（房屋建筑工程） </a:t>
            </a:r>
            <a:r>
              <a:rPr lang="en-US" altLang="zh-CN" sz="2800" dirty="0" smtClean="0"/>
              <a:t>TB0101-201-2017</a:t>
            </a:r>
            <a:endParaRPr lang="zh-CN" altLang="en-US" sz="3200" b="1" dirty="0" smtClean="0"/>
          </a:p>
          <a:p>
            <a:pPr eaLnBrk="1" hangingPunct="1">
              <a:lnSpc>
                <a:spcPct val="90000"/>
              </a:lnSpc>
            </a:pPr>
            <a:endParaRPr lang="en-US" altLang="zh-CN" sz="3200" dirty="0" smtClean="0"/>
          </a:p>
          <a:p>
            <a:pPr eaLnBrk="1" hangingPunct="1">
              <a:lnSpc>
                <a:spcPct val="90000"/>
              </a:lnSpc>
            </a:pPr>
            <a:r>
              <a:rPr lang="zh-CN" altLang="en-US" sz="3200" dirty="0" smtClean="0"/>
              <a:t>共十章    </a:t>
            </a:r>
            <a:r>
              <a:rPr lang="en-US" altLang="zh-CN" sz="3200" dirty="0" smtClean="0"/>
              <a:t>1  </a:t>
            </a:r>
            <a:r>
              <a:rPr lang="zh-CN" altLang="en-US" sz="3200" dirty="0" smtClean="0"/>
              <a:t>基本要求    </a:t>
            </a:r>
            <a:r>
              <a:rPr lang="en-US" altLang="zh-CN" sz="3200" dirty="0" smtClean="0"/>
              <a:t>2 </a:t>
            </a:r>
            <a:r>
              <a:rPr lang="zh-CN" altLang="en-US" sz="3200" dirty="0" smtClean="0"/>
              <a:t>编制类资料 </a:t>
            </a:r>
          </a:p>
          <a:p>
            <a:pPr eaLnBrk="1" hangingPunct="1">
              <a:lnSpc>
                <a:spcPct val="90000"/>
              </a:lnSpc>
            </a:pPr>
            <a:r>
              <a:rPr lang="en-US" altLang="zh-CN" sz="3200" dirty="0" smtClean="0"/>
              <a:t>          3  </a:t>
            </a:r>
            <a:r>
              <a:rPr lang="zh-CN" altLang="en-US" sz="3200" dirty="0" smtClean="0"/>
              <a:t>签发类资料  </a:t>
            </a:r>
            <a:r>
              <a:rPr lang="en-US" altLang="zh-CN" sz="3200" dirty="0" smtClean="0"/>
              <a:t>4 </a:t>
            </a:r>
            <a:r>
              <a:rPr lang="zh-CN" altLang="en-US" sz="3200" dirty="0" smtClean="0"/>
              <a:t>审批类资料 </a:t>
            </a:r>
          </a:p>
          <a:p>
            <a:pPr eaLnBrk="1" hangingPunct="1">
              <a:lnSpc>
                <a:spcPct val="90000"/>
              </a:lnSpc>
            </a:pPr>
            <a:r>
              <a:rPr lang="en-US" altLang="zh-CN" sz="3200" dirty="0" smtClean="0"/>
              <a:t>          5  </a:t>
            </a:r>
            <a:r>
              <a:rPr lang="zh-CN" altLang="en-US" sz="3200" dirty="0" smtClean="0"/>
              <a:t>验收类资料  </a:t>
            </a:r>
            <a:r>
              <a:rPr lang="en-US" altLang="zh-CN" sz="3200" dirty="0" smtClean="0">
                <a:sym typeface="宋体" panose="02010600030101010101" pitchFamily="2" charset="-122"/>
              </a:rPr>
              <a:t>6 </a:t>
            </a:r>
            <a:r>
              <a:rPr lang="zh-CN" altLang="en-US" sz="3200" dirty="0" smtClean="0"/>
              <a:t>记录类资料 </a:t>
            </a:r>
          </a:p>
          <a:p>
            <a:pPr eaLnBrk="1" hangingPunct="1">
              <a:lnSpc>
                <a:spcPct val="90000"/>
              </a:lnSpc>
            </a:pPr>
            <a:r>
              <a:rPr lang="en-US" altLang="zh-CN" sz="3200" dirty="0" smtClean="0">
                <a:sym typeface="宋体" panose="02010600030101010101" pitchFamily="2" charset="-122"/>
              </a:rPr>
              <a:t>          7</a:t>
            </a:r>
            <a:r>
              <a:rPr lang="en-US" altLang="zh-CN" sz="3200" dirty="0" smtClean="0"/>
              <a:t> </a:t>
            </a:r>
            <a:r>
              <a:rPr lang="zh-CN" altLang="en-US" sz="3200" dirty="0" smtClean="0"/>
              <a:t>台账类资料   </a:t>
            </a:r>
            <a:r>
              <a:rPr lang="en-US" altLang="zh-CN" sz="3200" dirty="0" smtClean="0">
                <a:sym typeface="宋体" panose="02010600030101010101" pitchFamily="2" charset="-122"/>
              </a:rPr>
              <a:t>8 </a:t>
            </a:r>
            <a:r>
              <a:rPr lang="zh-CN" altLang="en-US" sz="3200" dirty="0" smtClean="0"/>
              <a:t>其他类资料 </a:t>
            </a:r>
          </a:p>
          <a:p>
            <a:pPr eaLnBrk="1" hangingPunct="1">
              <a:lnSpc>
                <a:spcPct val="90000"/>
              </a:lnSpc>
            </a:pPr>
            <a:r>
              <a:rPr lang="en-US" altLang="zh-CN" sz="3200" dirty="0" smtClean="0">
                <a:sym typeface="宋体" panose="02010600030101010101" pitchFamily="2" charset="-122"/>
              </a:rPr>
              <a:t>          9</a:t>
            </a:r>
            <a:r>
              <a:rPr lang="en-US" altLang="zh-CN" sz="3200" dirty="0" smtClean="0"/>
              <a:t> </a:t>
            </a:r>
            <a:r>
              <a:rPr lang="zh-CN" altLang="en-US" sz="3200" dirty="0" smtClean="0"/>
              <a:t>资料归档    </a:t>
            </a:r>
            <a:r>
              <a:rPr lang="en-US" altLang="zh-CN" sz="3200" dirty="0" smtClean="0"/>
              <a:t> 10 </a:t>
            </a:r>
            <a:r>
              <a:rPr lang="zh-CN" altLang="en-US" sz="3200" dirty="0" smtClean="0"/>
              <a:t>附录</a:t>
            </a:r>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1</a:t>
            </a:r>
            <a:r>
              <a:rPr lang="zh-CN" altLang="en-US" sz="3200" b="1" dirty="0" smtClean="0"/>
              <a:t>）</a:t>
            </a:r>
            <a:r>
              <a:rPr lang="en-US" altLang="zh-CN" sz="3200" dirty="0" smtClean="0"/>
              <a:t>《</a:t>
            </a:r>
            <a:r>
              <a:rPr lang="zh-CN" altLang="en-US" sz="3200" dirty="0" smtClean="0"/>
              <a:t>工程监理资料管理标准化指南</a:t>
            </a:r>
            <a:r>
              <a:rPr lang="en-US" altLang="zh-CN" sz="3200" dirty="0" smtClean="0"/>
              <a:t>》</a:t>
            </a:r>
            <a:br>
              <a:rPr lang="en-US" altLang="zh-CN" sz="3200" dirty="0" smtClean="0"/>
            </a:br>
            <a:r>
              <a:rPr lang="en-US" altLang="zh-CN" sz="3200" dirty="0" smtClean="0"/>
              <a:t>         </a:t>
            </a:r>
            <a:r>
              <a:rPr lang="zh-CN" altLang="en-US" sz="2800" dirty="0" smtClean="0"/>
              <a:t>（房屋建筑工程） </a:t>
            </a:r>
            <a:r>
              <a:rPr lang="en-US" altLang="zh-CN" sz="2800" dirty="0" smtClean="0"/>
              <a:t>TB0101-201-2017</a:t>
            </a:r>
            <a:endParaRPr lang="zh-CN" altLang="en-US" sz="3200" b="1" dirty="0" smtClean="0"/>
          </a:p>
          <a:p>
            <a:pPr eaLnBrk="1" hangingPunct="1"/>
            <a:r>
              <a:rPr lang="en-US" altLang="zh-CN" sz="3200" b="1" dirty="0" smtClean="0"/>
              <a:t>2  </a:t>
            </a:r>
            <a:r>
              <a:rPr lang="zh-CN" altLang="en-US" sz="3200" b="1" dirty="0" smtClean="0"/>
              <a:t>编制类资料	</a:t>
            </a:r>
            <a:r>
              <a:rPr lang="en-US" altLang="zh-CN" sz="3200" b="1" dirty="0" smtClean="0"/>
              <a:t> </a:t>
            </a:r>
            <a:endParaRPr lang="en-US" altLang="zh-CN" sz="3200" dirty="0" smtClean="0"/>
          </a:p>
          <a:p>
            <a:pPr eaLnBrk="1" hangingPunct="1"/>
            <a:r>
              <a:rPr lang="en-US" altLang="zh-CN" sz="3200" dirty="0" smtClean="0"/>
              <a:t>2.1  </a:t>
            </a:r>
            <a:r>
              <a:rPr lang="zh-CN" altLang="en-US" sz="3200" dirty="0" smtClean="0"/>
              <a:t>监理规划	</a:t>
            </a:r>
            <a:r>
              <a:rPr lang="en-US" altLang="zh-CN" sz="3200" dirty="0" smtClean="0"/>
              <a:t> </a:t>
            </a:r>
          </a:p>
          <a:p>
            <a:pPr eaLnBrk="1" hangingPunct="1"/>
            <a:r>
              <a:rPr lang="en-US" altLang="zh-CN" sz="3200" dirty="0" smtClean="0"/>
              <a:t>2.2  </a:t>
            </a:r>
            <a:r>
              <a:rPr lang="zh-CN" altLang="en-US" sz="3200" dirty="0" smtClean="0"/>
              <a:t>监理实施细则    	</a:t>
            </a:r>
            <a:r>
              <a:rPr lang="en-US" altLang="zh-CN" sz="3200" dirty="0" smtClean="0"/>
              <a:t> </a:t>
            </a:r>
          </a:p>
          <a:p>
            <a:pPr eaLnBrk="1" hangingPunct="1"/>
            <a:r>
              <a:rPr lang="en-US" altLang="zh-CN" sz="3200" dirty="0" smtClean="0"/>
              <a:t>2.3  </a:t>
            </a:r>
            <a:r>
              <a:rPr lang="zh-CN" altLang="en-US" sz="3200" dirty="0" smtClean="0"/>
              <a:t>监理见证计划	</a:t>
            </a:r>
            <a:r>
              <a:rPr lang="en-US" altLang="zh-CN" sz="3200" dirty="0" smtClean="0"/>
              <a:t> </a:t>
            </a:r>
          </a:p>
          <a:p>
            <a:pPr eaLnBrk="1" hangingPunct="1"/>
            <a:r>
              <a:rPr lang="en-US" altLang="zh-CN" sz="3200" dirty="0" smtClean="0"/>
              <a:t>2.4  </a:t>
            </a:r>
            <a:r>
              <a:rPr lang="zh-CN" altLang="en-US" sz="3200" dirty="0" smtClean="0"/>
              <a:t>监理月报	</a:t>
            </a:r>
            <a:r>
              <a:rPr lang="en-US" altLang="zh-CN" sz="3200" dirty="0" smtClean="0"/>
              <a:t> </a:t>
            </a:r>
          </a:p>
          <a:p>
            <a:pPr eaLnBrk="1" hangingPunct="1"/>
            <a:r>
              <a:rPr lang="en-US" altLang="zh-CN" sz="3200" dirty="0" smtClean="0"/>
              <a:t>2.5  </a:t>
            </a:r>
            <a:r>
              <a:rPr lang="zh-CN" altLang="en-US" sz="3200" dirty="0" smtClean="0"/>
              <a:t>工程质量评估报告	</a:t>
            </a:r>
            <a:r>
              <a:rPr lang="en-US" altLang="zh-CN" sz="3200" dirty="0" smtClean="0"/>
              <a:t> </a:t>
            </a:r>
            <a:endParaRPr lang="en-US" altLang="en-US" sz="3200" dirty="0" smtClean="0"/>
          </a:p>
          <a:p>
            <a:pPr eaLnBrk="1" hangingPunct="1"/>
            <a:r>
              <a:rPr lang="en-US" altLang="zh-CN" sz="3200" dirty="0" smtClean="0"/>
              <a:t>2.6  </a:t>
            </a:r>
            <a:r>
              <a:rPr lang="zh-CN" altLang="en-US" sz="3200" dirty="0" smtClean="0"/>
              <a:t>监理工作总结	</a:t>
            </a:r>
            <a:r>
              <a:rPr lang="en-US" altLang="zh-CN" sz="3200" dirty="0" smtClean="0"/>
              <a:t> </a:t>
            </a:r>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1</a:t>
            </a:r>
            <a:r>
              <a:rPr lang="zh-CN" altLang="en-US" sz="3200" b="1" dirty="0" smtClean="0"/>
              <a:t>）</a:t>
            </a:r>
            <a:r>
              <a:rPr lang="en-US" altLang="zh-CN" sz="3200" dirty="0" smtClean="0"/>
              <a:t>《</a:t>
            </a:r>
            <a:r>
              <a:rPr lang="zh-CN" altLang="en-US" sz="3200" dirty="0" smtClean="0"/>
              <a:t>工程监理资料管理标准化指南</a:t>
            </a:r>
            <a:r>
              <a:rPr lang="en-US" altLang="zh-CN" sz="3200" dirty="0" smtClean="0"/>
              <a:t>》</a:t>
            </a:r>
            <a:br>
              <a:rPr lang="en-US" altLang="zh-CN" sz="3200" dirty="0" smtClean="0"/>
            </a:br>
            <a:r>
              <a:rPr lang="en-US" altLang="zh-CN" sz="3200" dirty="0" smtClean="0"/>
              <a:t>         </a:t>
            </a:r>
            <a:r>
              <a:rPr lang="zh-CN" altLang="en-US" sz="2800" dirty="0" smtClean="0"/>
              <a:t>（房屋建筑工程） </a:t>
            </a:r>
            <a:r>
              <a:rPr lang="en-US" altLang="zh-CN" sz="2800" dirty="0" smtClean="0"/>
              <a:t>TB0101-201-2017</a:t>
            </a:r>
            <a:endParaRPr lang="zh-CN" altLang="en-US" sz="3200" b="1" dirty="0" smtClean="0"/>
          </a:p>
          <a:p>
            <a:pPr eaLnBrk="1" hangingPunct="1"/>
            <a:r>
              <a:rPr lang="en-US" altLang="zh-CN" sz="3200" b="1" dirty="0" smtClean="0"/>
              <a:t>2.1  </a:t>
            </a:r>
            <a:r>
              <a:rPr lang="zh-CN" altLang="en-US" sz="3200" b="1" dirty="0" smtClean="0"/>
              <a:t>监理规划</a:t>
            </a:r>
          </a:p>
          <a:p>
            <a:pPr eaLnBrk="1" hangingPunct="1"/>
            <a:r>
              <a:rPr lang="en-US" altLang="zh-CN" sz="3200" dirty="0" smtClean="0"/>
              <a:t>2.1.1  </a:t>
            </a:r>
            <a:r>
              <a:rPr lang="zh-CN" altLang="en-US" sz="3200" dirty="0" smtClean="0"/>
              <a:t>相关要求</a:t>
            </a:r>
          </a:p>
          <a:p>
            <a:pPr eaLnBrk="1" hangingPunct="1"/>
            <a:r>
              <a:rPr lang="en-US" altLang="zh-CN" sz="3200" dirty="0" smtClean="0"/>
              <a:t>2.1.2  </a:t>
            </a:r>
            <a:r>
              <a:rPr lang="zh-CN" altLang="en-US" sz="3200" dirty="0" smtClean="0"/>
              <a:t>编制依据</a:t>
            </a:r>
          </a:p>
          <a:p>
            <a:pPr eaLnBrk="1" hangingPunct="1"/>
            <a:r>
              <a:rPr lang="en-US" altLang="zh-CN" sz="3200" dirty="0" smtClean="0"/>
              <a:t>2.1.3  </a:t>
            </a:r>
            <a:r>
              <a:rPr lang="zh-CN" altLang="en-US" sz="3200" dirty="0" smtClean="0"/>
              <a:t>主要内容</a:t>
            </a:r>
          </a:p>
          <a:p>
            <a:pPr eaLnBrk="1" hangingPunct="1"/>
            <a:r>
              <a:rPr lang="en-US" altLang="zh-CN" sz="3200" dirty="0" smtClean="0"/>
              <a:t>2.1.4  </a:t>
            </a:r>
            <a:r>
              <a:rPr lang="zh-CN" altLang="en-US" sz="3200" dirty="0" smtClean="0"/>
              <a:t>编制说明</a:t>
            </a:r>
          </a:p>
          <a:p>
            <a:pPr eaLnBrk="1" hangingPunct="1"/>
            <a:r>
              <a:rPr lang="en-US" altLang="zh-CN" sz="3200" dirty="0" smtClean="0"/>
              <a:t>2.1.5  </a:t>
            </a:r>
            <a:r>
              <a:rPr lang="zh-CN" altLang="en-US" sz="3200" dirty="0" smtClean="0"/>
              <a:t>基本格式</a:t>
            </a:r>
          </a:p>
          <a:p>
            <a:pPr eaLnBrk="1" hangingPunct="1"/>
            <a:r>
              <a:rPr lang="en-US" altLang="zh-CN" sz="3200" dirty="0" smtClean="0"/>
              <a:t>2.1.6  </a:t>
            </a:r>
            <a:r>
              <a:rPr lang="zh-CN" altLang="en-US" sz="3200" dirty="0" smtClean="0"/>
              <a:t>示例（见附录</a:t>
            </a:r>
            <a:r>
              <a:rPr lang="en-US" altLang="zh-CN" sz="3200" dirty="0" smtClean="0"/>
              <a:t>1</a:t>
            </a:r>
            <a:r>
              <a:rPr lang="zh-CN" altLang="en-US" sz="3200" dirty="0" smtClean="0"/>
              <a:t>）</a:t>
            </a:r>
          </a:p>
          <a:p>
            <a:pPr eaLnBrk="1" hangingPunct="1"/>
            <a:endParaRPr lang="zh-CN" altLang="en-US" sz="3200" b="1" dirty="0" smtClean="0"/>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1</a:t>
            </a:r>
            <a:r>
              <a:rPr lang="zh-CN" altLang="en-US" sz="3200" b="1" dirty="0" smtClean="0"/>
              <a:t>）</a:t>
            </a:r>
            <a:r>
              <a:rPr lang="en-US" altLang="zh-CN" sz="3200" dirty="0" smtClean="0"/>
              <a:t>《</a:t>
            </a:r>
            <a:r>
              <a:rPr lang="zh-CN" altLang="en-US" sz="3200" dirty="0" smtClean="0"/>
              <a:t>工程监理资料管理标准化指南</a:t>
            </a:r>
            <a:r>
              <a:rPr lang="en-US" altLang="zh-CN" sz="3200" dirty="0" smtClean="0"/>
              <a:t>》</a:t>
            </a:r>
            <a:br>
              <a:rPr lang="en-US" altLang="zh-CN" sz="3200" dirty="0" smtClean="0"/>
            </a:br>
            <a:r>
              <a:rPr lang="en-US" altLang="zh-CN" sz="3200" dirty="0" smtClean="0"/>
              <a:t>         </a:t>
            </a:r>
            <a:r>
              <a:rPr lang="zh-CN" altLang="en-US" sz="2800" dirty="0" smtClean="0"/>
              <a:t>（房屋建筑工程） </a:t>
            </a:r>
            <a:r>
              <a:rPr lang="en-US" altLang="zh-CN" sz="2800" dirty="0" smtClean="0"/>
              <a:t>TB0101-201-2017</a:t>
            </a:r>
            <a:endParaRPr lang="zh-CN" altLang="en-US" sz="3200" b="1" dirty="0" smtClean="0"/>
          </a:p>
          <a:p>
            <a:pPr eaLnBrk="1" hangingPunct="1"/>
            <a:r>
              <a:rPr lang="zh-CN" altLang="en-US" sz="3200" b="1" dirty="0" smtClean="0"/>
              <a:t>特点一 </a:t>
            </a:r>
            <a:r>
              <a:rPr lang="en-US" altLang="zh-CN" sz="3200" b="1" dirty="0" smtClean="0"/>
              <a:t>   </a:t>
            </a:r>
            <a:r>
              <a:rPr lang="zh-CN" altLang="en-US" sz="3200" b="1" dirty="0" smtClean="0"/>
              <a:t>协调</a:t>
            </a:r>
            <a:endParaRPr lang="en-US" altLang="zh-CN" sz="3200" b="1" dirty="0" smtClean="0"/>
          </a:p>
          <a:p>
            <a:pPr eaLnBrk="1" hangingPunct="1">
              <a:lnSpc>
                <a:spcPct val="90000"/>
              </a:lnSpc>
              <a:buNone/>
            </a:pPr>
            <a:r>
              <a:rPr lang="en-US" altLang="zh-CN" sz="3200"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建设工程监理规范</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a:t>
            </a:r>
            <a:r>
              <a:rPr lang="en-US" altLang="zh-CN" dirty="0" smtClean="0">
                <a:latin typeface="华文宋体" pitchFamily="2" charset="-122"/>
                <a:ea typeface="华文宋体" pitchFamily="2" charset="-122"/>
              </a:rPr>
              <a:t>GB/T50319</a:t>
            </a:r>
            <a:r>
              <a:rPr lang="zh-CN" altLang="en-US" dirty="0" smtClean="0">
                <a:latin typeface="华文宋体" pitchFamily="2" charset="-122"/>
                <a:ea typeface="华文宋体" pitchFamily="2" charset="-122"/>
              </a:rPr>
              <a:t>） </a:t>
            </a:r>
            <a:endParaRPr lang="en-US" altLang="x-none" dirty="0" smtClean="0">
              <a:latin typeface="华文宋体" pitchFamily="2" charset="-122"/>
              <a:ea typeface="华文宋体" pitchFamily="2" charset="-122"/>
            </a:endParaRPr>
          </a:p>
          <a:p>
            <a:pPr eaLnBrk="1" hangingPunct="1">
              <a:lnSpc>
                <a:spcPct val="90000"/>
              </a:lnSpc>
              <a:buNone/>
            </a:pP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建设工程文件归档整理规范</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a:t>
            </a:r>
            <a:r>
              <a:rPr lang="en-US" altLang="zh-CN" dirty="0" smtClean="0">
                <a:latin typeface="华文宋体" pitchFamily="2" charset="-122"/>
                <a:ea typeface="华文宋体" pitchFamily="2" charset="-122"/>
              </a:rPr>
              <a:t>GB/T50328</a:t>
            </a:r>
            <a:r>
              <a:rPr lang="zh-CN" altLang="en-US" dirty="0" smtClean="0">
                <a:latin typeface="华文宋体" pitchFamily="2" charset="-122"/>
                <a:ea typeface="华文宋体" pitchFamily="2" charset="-122"/>
              </a:rPr>
              <a:t>）</a:t>
            </a:r>
          </a:p>
          <a:p>
            <a:pPr eaLnBrk="1" hangingPunct="1">
              <a:lnSpc>
                <a:spcPct val="90000"/>
              </a:lnSpc>
              <a:buNone/>
            </a:pP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建筑工程资料管理规程</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a:t>
            </a:r>
            <a:r>
              <a:rPr lang="en-US" altLang="zh-CN" dirty="0" smtClean="0">
                <a:latin typeface="华文宋体" pitchFamily="2" charset="-122"/>
                <a:ea typeface="华文宋体" pitchFamily="2" charset="-122"/>
              </a:rPr>
              <a:t>JGJ/T185</a:t>
            </a:r>
            <a:r>
              <a:rPr lang="zh-CN" altLang="en-US" dirty="0" smtClean="0">
                <a:latin typeface="华文宋体" pitchFamily="2" charset="-122"/>
                <a:ea typeface="华文宋体" pitchFamily="2" charset="-122"/>
              </a:rPr>
              <a:t>）</a:t>
            </a:r>
          </a:p>
          <a:p>
            <a:pPr eaLnBrk="1" hangingPunct="1">
              <a:lnSpc>
                <a:spcPct val="90000"/>
              </a:lnSpc>
              <a:buNone/>
            </a:pPr>
            <a:r>
              <a:rPr lang="zh-CN" altLang="en-US" dirty="0" smtClean="0">
                <a:latin typeface="华文宋体" pitchFamily="2" charset="-122"/>
                <a:ea typeface="华文宋体" pitchFamily="2" charset="-122"/>
              </a:rPr>
              <a:t>（北京）</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建筑工程资料管理规程</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a:t>
            </a:r>
            <a:r>
              <a:rPr lang="en-US" altLang="zh-CN" dirty="0" smtClean="0">
                <a:latin typeface="华文宋体" pitchFamily="2" charset="-122"/>
                <a:ea typeface="华文宋体" pitchFamily="2" charset="-122"/>
              </a:rPr>
              <a:t>DB11/T695</a:t>
            </a:r>
            <a:r>
              <a:rPr lang="zh-CN" altLang="en-US" dirty="0" smtClean="0">
                <a:latin typeface="华文宋体" pitchFamily="2" charset="-122"/>
                <a:ea typeface="华文宋体" pitchFamily="2" charset="-122"/>
              </a:rPr>
              <a:t>）</a:t>
            </a:r>
          </a:p>
          <a:p>
            <a:pPr eaLnBrk="1" hangingPunct="1">
              <a:lnSpc>
                <a:spcPct val="90000"/>
              </a:lnSpc>
              <a:buNone/>
            </a:pP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建设工程施工现场安全资料管理规程</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a:t>
            </a:r>
            <a:r>
              <a:rPr lang="en-US" altLang="zh-CN" dirty="0" smtClean="0">
                <a:latin typeface="华文宋体" pitchFamily="2" charset="-122"/>
                <a:ea typeface="华文宋体" pitchFamily="2" charset="-122"/>
              </a:rPr>
              <a:t>DB11/383</a:t>
            </a:r>
            <a:r>
              <a:rPr lang="zh-CN" altLang="en-US" dirty="0" smtClean="0">
                <a:latin typeface="华文宋体" pitchFamily="2" charset="-122"/>
                <a:ea typeface="华文宋体" pitchFamily="2" charset="-122"/>
              </a:rPr>
              <a:t>）</a:t>
            </a:r>
          </a:p>
          <a:p>
            <a:pPr eaLnBrk="1" hangingPunct="1">
              <a:lnSpc>
                <a:spcPct val="90000"/>
              </a:lnSpc>
              <a:buNone/>
            </a:pPr>
            <a:r>
              <a:rPr lang="zh-CN" altLang="en-US" dirty="0" smtClean="0">
                <a:latin typeface="华文宋体" pitchFamily="2" charset="-122"/>
                <a:ea typeface="华文宋体" pitchFamily="2" charset="-122"/>
              </a:rPr>
              <a:t>（北京市）</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建设工程监理规程</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a:t>
            </a:r>
            <a:r>
              <a:rPr lang="en-US" altLang="zh-CN" dirty="0" smtClean="0">
                <a:latin typeface="华文宋体" pitchFamily="2" charset="-122"/>
                <a:ea typeface="华文宋体" pitchFamily="2" charset="-122"/>
              </a:rPr>
              <a:t>DBJ01-41</a:t>
            </a:r>
            <a:r>
              <a:rPr lang="zh-CN" altLang="en-US" dirty="0" smtClean="0">
                <a:latin typeface="华文宋体" pitchFamily="2" charset="-122"/>
                <a:ea typeface="华文宋体" pitchFamily="2" charset="-122"/>
              </a:rPr>
              <a:t>）</a:t>
            </a:r>
          </a:p>
          <a:p>
            <a:pPr eaLnBrk="1" hangingPunct="1">
              <a:lnSpc>
                <a:spcPct val="90000"/>
              </a:lnSpc>
              <a:buNone/>
            </a:pPr>
            <a:r>
              <a:rPr lang="zh-CN" altLang="en-US" dirty="0" smtClean="0">
                <a:latin typeface="华文宋体" pitchFamily="2" charset="-122"/>
                <a:ea typeface="华文宋体" pitchFamily="2" charset="-122"/>
              </a:rPr>
              <a:t>（北京市）</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安全监理规程</a:t>
            </a:r>
            <a:r>
              <a:rPr lang="en-US" altLang="zh-CN" dirty="0" smtClean="0">
                <a:latin typeface="华文宋体" pitchFamily="2" charset="-122"/>
                <a:ea typeface="华文宋体" pitchFamily="2" charset="-122"/>
              </a:rPr>
              <a:t>》</a:t>
            </a:r>
            <a:r>
              <a:rPr lang="zh-CN" altLang="en-US" dirty="0" smtClean="0">
                <a:latin typeface="华文宋体" pitchFamily="2" charset="-122"/>
                <a:ea typeface="华文宋体" pitchFamily="2" charset="-122"/>
              </a:rPr>
              <a:t>（</a:t>
            </a:r>
            <a:r>
              <a:rPr lang="en-US" altLang="zh-CN" dirty="0" smtClean="0">
                <a:latin typeface="华文宋体" pitchFamily="2" charset="-122"/>
                <a:ea typeface="华文宋体" pitchFamily="2" charset="-122"/>
              </a:rPr>
              <a:t>DB11/382</a:t>
            </a:r>
            <a:r>
              <a:rPr lang="zh-CN" altLang="en-US" dirty="0" smtClean="0">
                <a:latin typeface="华文宋体" pitchFamily="2" charset="-122"/>
                <a:ea typeface="华文宋体" pitchFamily="2" charset="-122"/>
              </a:rPr>
              <a:t>）</a:t>
            </a:r>
          </a:p>
          <a:p>
            <a:pPr eaLnBrk="1" hangingPunct="1">
              <a:lnSpc>
                <a:spcPct val="90000"/>
              </a:lnSpc>
              <a:buNone/>
            </a:pPr>
            <a:r>
              <a:rPr lang="en-US" altLang="zh-CN" dirty="0" smtClean="0">
                <a:latin typeface="华文宋体" pitchFamily="2" charset="-122"/>
                <a:ea typeface="华文宋体" pitchFamily="2" charset="-122"/>
              </a:rPr>
              <a:t>  《</a:t>
            </a:r>
            <a:r>
              <a:rPr lang="zh-CN" altLang="en-US" dirty="0" smtClean="0">
                <a:latin typeface="华文宋体" pitchFamily="2" charset="-122"/>
                <a:ea typeface="华文宋体" pitchFamily="2" charset="-122"/>
              </a:rPr>
              <a:t>北京市城市建设档案管理办法</a:t>
            </a:r>
            <a:r>
              <a:rPr lang="en-US" altLang="zh-CN" dirty="0" smtClean="0">
                <a:latin typeface="华文宋体" pitchFamily="2" charset="-122"/>
                <a:ea typeface="华文宋体" pitchFamily="2" charset="-122"/>
              </a:rPr>
              <a:t>》</a:t>
            </a: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1</a:t>
            </a:r>
            <a:r>
              <a:rPr lang="zh-CN" altLang="en-US" sz="3200" b="1" dirty="0" smtClean="0"/>
              <a:t>）</a:t>
            </a:r>
            <a:r>
              <a:rPr lang="en-US" altLang="zh-CN" sz="3200" dirty="0" smtClean="0"/>
              <a:t>《</a:t>
            </a:r>
            <a:r>
              <a:rPr lang="zh-CN" altLang="en-US" sz="3200" dirty="0" smtClean="0"/>
              <a:t>工程监理资料管理标准化指南</a:t>
            </a:r>
            <a:r>
              <a:rPr lang="en-US" altLang="zh-CN" sz="3200" dirty="0" smtClean="0"/>
              <a:t>》</a:t>
            </a:r>
            <a:br>
              <a:rPr lang="en-US" altLang="zh-CN" sz="3200" dirty="0" smtClean="0"/>
            </a:br>
            <a:r>
              <a:rPr lang="en-US" altLang="zh-CN" sz="3200" dirty="0" smtClean="0"/>
              <a:t>         </a:t>
            </a:r>
            <a:r>
              <a:rPr lang="zh-CN" altLang="en-US" sz="2800" dirty="0" smtClean="0"/>
              <a:t>（房屋建筑工程） </a:t>
            </a:r>
            <a:r>
              <a:rPr lang="en-US" altLang="zh-CN" sz="2800" dirty="0" smtClean="0"/>
              <a:t>TB0101-201-2017</a:t>
            </a:r>
            <a:endParaRPr lang="zh-CN" altLang="en-US" sz="3200" b="1" dirty="0" smtClean="0"/>
          </a:p>
          <a:p>
            <a:pPr eaLnBrk="1" hangingPunct="1"/>
            <a:r>
              <a:rPr lang="zh-CN" altLang="en-US" sz="3200" b="1" dirty="0" smtClean="0"/>
              <a:t>特点二  分类</a:t>
            </a:r>
            <a:endParaRPr lang="en-US" altLang="zh-CN" sz="3200" b="1" dirty="0" smtClean="0"/>
          </a:p>
          <a:p>
            <a:pPr eaLnBrk="1" hangingPunct="1"/>
            <a:r>
              <a:rPr lang="zh-CN" altLang="en-US" sz="3200" b="1" dirty="0" smtClean="0"/>
              <a:t>监理资料目前没有合理分类 ，</a:t>
            </a:r>
            <a:endParaRPr lang="en-US" altLang="zh-CN" sz="3200" b="1" dirty="0" smtClean="0"/>
          </a:p>
          <a:p>
            <a:pPr eaLnBrk="1" hangingPunct="1">
              <a:buNone/>
            </a:pPr>
            <a:r>
              <a:rPr lang="en-US" altLang="zh-CN" sz="3200" b="1" dirty="0" smtClean="0"/>
              <a:t>    GB/T50319-2013</a:t>
            </a:r>
            <a:r>
              <a:rPr lang="zh-CN" altLang="en-US" sz="3200" b="1" dirty="0" smtClean="0"/>
              <a:t>第七章没分类，附录分为工程监理单位用表，施工单位报审报验用表，通用表</a:t>
            </a:r>
            <a:endParaRPr lang="en-US" altLang="zh-CN" sz="3200" b="1" dirty="0" smtClean="0"/>
          </a:p>
          <a:p>
            <a:pPr eaLnBrk="1" hangingPunct="1">
              <a:buNone/>
            </a:pPr>
            <a:r>
              <a:rPr lang="zh-CN" altLang="en-US" sz="3200" b="1" dirty="0" smtClean="0"/>
              <a:t>    不严格，有的没用，反映监理工作不全面</a:t>
            </a:r>
            <a:endParaRPr lang="en-US" altLang="zh-CN" sz="3200" b="1" dirty="0" smtClean="0"/>
          </a:p>
          <a:p>
            <a:pPr eaLnBrk="1" hangingPunct="1">
              <a:buNone/>
            </a:pPr>
            <a:r>
              <a:rPr lang="en-US" altLang="zh-CN" sz="3200" b="1" dirty="0" smtClean="0"/>
              <a:t>    </a:t>
            </a:r>
            <a:r>
              <a:rPr lang="zh-CN" altLang="en-US" sz="3200" b="1" dirty="0" smtClean="0"/>
              <a:t>指南分为七类</a:t>
            </a:r>
            <a:endParaRPr lang="zh-CN" altLang="en-US" sz="3200" dirty="0" smtClean="0"/>
          </a:p>
          <a:p>
            <a:pPr eaLnBrk="1" hangingPunct="1">
              <a:lnSpc>
                <a:spcPct val="90000"/>
              </a:lnSpc>
              <a:buNone/>
            </a:pPr>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1</a:t>
            </a:r>
            <a:r>
              <a:rPr lang="zh-CN" altLang="en-US" sz="3200" b="1" dirty="0" smtClean="0"/>
              <a:t>）</a:t>
            </a:r>
            <a:r>
              <a:rPr lang="en-US" altLang="zh-CN" sz="3200" dirty="0" smtClean="0"/>
              <a:t>《</a:t>
            </a:r>
            <a:r>
              <a:rPr lang="zh-CN" altLang="en-US" sz="3200" dirty="0" smtClean="0"/>
              <a:t>工程监理资料管理标准化指南</a:t>
            </a:r>
            <a:r>
              <a:rPr lang="en-US" altLang="zh-CN" sz="3200" dirty="0" smtClean="0"/>
              <a:t>》</a:t>
            </a:r>
            <a:br>
              <a:rPr lang="en-US" altLang="zh-CN" sz="3200" dirty="0" smtClean="0"/>
            </a:br>
            <a:r>
              <a:rPr lang="en-US" altLang="zh-CN" sz="3200" dirty="0" smtClean="0"/>
              <a:t>         </a:t>
            </a:r>
            <a:r>
              <a:rPr lang="zh-CN" altLang="en-US" sz="2800" dirty="0" smtClean="0"/>
              <a:t>（房屋建筑工程） </a:t>
            </a:r>
            <a:r>
              <a:rPr lang="en-US" altLang="zh-CN" sz="2800" dirty="0" smtClean="0"/>
              <a:t>TB0101-201-2017</a:t>
            </a:r>
            <a:endParaRPr lang="zh-CN" altLang="en-US" sz="3200" b="1" dirty="0" smtClean="0"/>
          </a:p>
          <a:p>
            <a:pPr eaLnBrk="1" hangingPunct="1"/>
            <a:r>
              <a:rPr lang="zh-CN" altLang="en-US" sz="3200" b="1" dirty="0" smtClean="0"/>
              <a:t>特点三 </a:t>
            </a:r>
            <a:r>
              <a:rPr lang="zh-CN" altLang="en-US" sz="3200" b="1" noProof="1" smtClean="0">
                <a:sym typeface="+mn-ea"/>
              </a:rPr>
              <a:t>直观反应</a:t>
            </a:r>
            <a:r>
              <a:rPr lang="zh-CN" altLang="en-US" sz="3200" b="1" noProof="1" smtClean="0"/>
              <a:t>监理资料和工程资料关系</a:t>
            </a:r>
          </a:p>
          <a:p>
            <a:pPr marL="0" indent="0" eaLnBrk="1" hangingPunct="1">
              <a:buNone/>
            </a:pPr>
            <a:r>
              <a:rPr lang="zh-CN" altLang="en-US" sz="3200" noProof="1" smtClean="0"/>
              <a:t>             </a:t>
            </a:r>
            <a:r>
              <a:rPr lang="en-US" altLang="zh-CN" sz="3200" noProof="1" smtClean="0"/>
              <a:t>P2</a:t>
            </a:r>
            <a:r>
              <a:rPr lang="zh-CN" altLang="en-US" sz="3200" noProof="1" smtClean="0"/>
              <a:t>、</a:t>
            </a:r>
            <a:r>
              <a:rPr lang="en-US" altLang="zh-CN" sz="3200" noProof="1" smtClean="0"/>
              <a:t>P3--P13</a:t>
            </a:r>
          </a:p>
          <a:p>
            <a:pPr marL="0" indent="0" eaLnBrk="1" hangingPunct="1">
              <a:buNone/>
            </a:pPr>
            <a:r>
              <a:rPr lang="zh-CN" altLang="en-US" sz="3200" b="1" dirty="0" smtClean="0"/>
              <a:t>特点四  </a:t>
            </a:r>
            <a:r>
              <a:rPr lang="zh-CN" altLang="en-US" sz="3200" noProof="1" smtClean="0"/>
              <a:t>分类逐项演示依据、要求、注意事项</a:t>
            </a:r>
          </a:p>
          <a:p>
            <a:pPr marL="0" indent="0" eaLnBrk="1" hangingPunct="1">
              <a:buNone/>
            </a:pPr>
            <a:r>
              <a:rPr lang="zh-CN" altLang="en-US" sz="3200" noProof="1" smtClean="0"/>
              <a:t>             </a:t>
            </a:r>
          </a:p>
          <a:p>
            <a:pPr marL="0" indent="0" eaLnBrk="1" hangingPunct="1">
              <a:buNone/>
            </a:pPr>
            <a:r>
              <a:rPr lang="zh-CN" altLang="en-US" sz="3200" b="1" dirty="0" smtClean="0"/>
              <a:t>特点五  </a:t>
            </a:r>
            <a:r>
              <a:rPr lang="zh-CN" altLang="en-US" sz="3200" noProof="1" smtClean="0"/>
              <a:t>尝试统一监理资料保存期限</a:t>
            </a:r>
          </a:p>
          <a:p>
            <a:pPr marL="0" indent="0" eaLnBrk="1" hangingPunct="1">
              <a:buNone/>
            </a:pPr>
            <a:r>
              <a:rPr lang="en-US" altLang="zh-CN" sz="3200" noProof="1" smtClean="0"/>
              <a:t> </a:t>
            </a:r>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1</a:t>
            </a:r>
            <a:r>
              <a:rPr lang="zh-CN" altLang="en-US" sz="3200" b="1" dirty="0" smtClean="0"/>
              <a:t>）</a:t>
            </a:r>
            <a:r>
              <a:rPr lang="en-US" altLang="zh-CN" sz="3200" dirty="0" smtClean="0"/>
              <a:t>《</a:t>
            </a:r>
            <a:r>
              <a:rPr lang="zh-CN" altLang="en-US" sz="3200" dirty="0" smtClean="0"/>
              <a:t>工程监理资料管理标准化指南</a:t>
            </a:r>
            <a:r>
              <a:rPr lang="en-US" altLang="zh-CN" sz="3200" dirty="0" smtClean="0"/>
              <a:t>》</a:t>
            </a:r>
            <a:br>
              <a:rPr lang="en-US" altLang="zh-CN" sz="3200" dirty="0" smtClean="0"/>
            </a:br>
            <a:r>
              <a:rPr lang="en-US" altLang="zh-CN" sz="3200" dirty="0" smtClean="0"/>
              <a:t>         </a:t>
            </a:r>
            <a:r>
              <a:rPr lang="zh-CN" altLang="en-US" sz="2800" dirty="0" smtClean="0"/>
              <a:t>（房屋建筑工程） </a:t>
            </a:r>
            <a:r>
              <a:rPr lang="en-US" altLang="zh-CN" sz="2800" dirty="0" smtClean="0"/>
              <a:t>TB0101-201-2017</a:t>
            </a:r>
            <a:endParaRPr lang="zh-CN" altLang="en-US" sz="3200" b="1" dirty="0" smtClean="0"/>
          </a:p>
          <a:p>
            <a:pPr eaLnBrk="1" hangingPunct="1"/>
            <a:endParaRPr lang="en-US" altLang="zh-CN" sz="3200" b="1" dirty="0" smtClean="0"/>
          </a:p>
          <a:p>
            <a:pPr eaLnBrk="1" hangingPunct="1"/>
            <a:r>
              <a:rPr lang="zh-CN" altLang="en-US" sz="3200" b="1" dirty="0" smtClean="0"/>
              <a:t>特点六  </a:t>
            </a:r>
            <a:r>
              <a:rPr lang="zh-CN" altLang="en-US" sz="3200" dirty="0" smtClean="0"/>
              <a:t>统一</a:t>
            </a:r>
            <a:r>
              <a:rPr lang="zh-CN" altLang="en-US" sz="3200" dirty="0" smtClean="0">
                <a:sym typeface="宋体" panose="02010600030101010101" pitchFamily="2" charset="-122"/>
              </a:rPr>
              <a:t>内容要求，例如监理日志、旁站记录、例如会议纪要、工程质量评估报告</a:t>
            </a:r>
            <a:r>
              <a:rPr lang="en-US" altLang="zh-CN" sz="3200" dirty="0" smtClean="0">
                <a:sym typeface="宋体" panose="02010600030101010101" pitchFamily="2" charset="-122"/>
              </a:rPr>
              <a:t> </a:t>
            </a:r>
          </a:p>
          <a:p>
            <a:pPr eaLnBrk="1" hangingPunct="1"/>
            <a:r>
              <a:rPr lang="zh-CN" altLang="en-US" sz="3200" b="1" dirty="0" smtClean="0"/>
              <a:t>特点七  </a:t>
            </a:r>
            <a:r>
              <a:rPr lang="zh-CN" altLang="en-US" sz="3200" dirty="0" smtClean="0">
                <a:sym typeface="宋体" panose="02010600030101010101" pitchFamily="2" charset="-122"/>
              </a:rPr>
              <a:t>明确区分材料见证记录</a:t>
            </a:r>
            <a:r>
              <a:rPr lang="en-US" altLang="zh-CN" sz="3200" dirty="0" smtClean="0">
                <a:sym typeface="宋体" panose="02010600030101010101" pitchFamily="2" charset="-122"/>
              </a:rPr>
              <a:t> </a:t>
            </a:r>
            <a:r>
              <a:rPr lang="zh-CN" altLang="en-US" sz="3200" dirty="0" smtClean="0">
                <a:sym typeface="宋体" panose="02010600030101010101" pitchFamily="2" charset="-122"/>
              </a:rPr>
              <a:t>和 实体检验见证记录</a:t>
            </a:r>
            <a:r>
              <a:rPr lang="en-US" altLang="zh-CN" sz="3200" dirty="0" smtClean="0">
                <a:sym typeface="宋体" panose="02010600030101010101" pitchFamily="2" charset="-122"/>
              </a:rPr>
              <a:t> </a:t>
            </a:r>
          </a:p>
          <a:p>
            <a:pPr eaLnBrk="1" hangingPunct="1"/>
            <a:r>
              <a:rPr lang="zh-CN" altLang="en-US" sz="3200" b="1" dirty="0" smtClean="0"/>
              <a:t>特点八  </a:t>
            </a:r>
            <a:r>
              <a:rPr lang="zh-CN" altLang="en-US" sz="3200" dirty="0" smtClean="0">
                <a:sym typeface="宋体" panose="02010600030101010101" pitchFamily="2" charset="-122"/>
              </a:rPr>
              <a:t>台账示例</a:t>
            </a:r>
            <a:r>
              <a:rPr lang="en-US" altLang="zh-CN" sz="3200" dirty="0" smtClean="0">
                <a:sym typeface="宋体" panose="02010600030101010101" pitchFamily="2" charset="-122"/>
              </a:rPr>
              <a:t> </a:t>
            </a:r>
            <a:r>
              <a:rPr lang="en-US" altLang="zh-CN" sz="3200" noProof="1" smtClean="0"/>
              <a:t> </a:t>
            </a:r>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2</a:t>
            </a:r>
            <a:r>
              <a:rPr lang="zh-CN" altLang="en-US" sz="3200" b="1" dirty="0" smtClean="0"/>
              <a:t>）</a:t>
            </a:r>
            <a:r>
              <a:rPr lang="zh-CN" altLang="en-US" sz="3200" dirty="0" smtClean="0"/>
              <a:t>工程监理资料管理标准化指南</a:t>
            </a:r>
            <a:r>
              <a:rPr lang="en-US" altLang="zh-CN" sz="3200" dirty="0" smtClean="0"/>
              <a:t>》</a:t>
            </a:r>
            <a:r>
              <a:rPr lang="zh-CN" altLang="en-US" sz="3200" dirty="0" smtClean="0"/>
              <a:t>简介</a:t>
            </a:r>
            <a:r>
              <a:rPr lang="en-US" altLang="zh-CN" sz="3200" dirty="0" smtClean="0"/>
              <a:t/>
            </a:r>
            <a:br>
              <a:rPr lang="en-US" altLang="zh-CN" sz="3200" dirty="0" smtClean="0"/>
            </a:br>
            <a:r>
              <a:rPr lang="en-US" altLang="zh-CN" sz="3200" dirty="0" smtClean="0"/>
              <a:t>         </a:t>
            </a:r>
            <a:r>
              <a:rPr lang="zh-CN" altLang="en-US" sz="2800" dirty="0" smtClean="0"/>
              <a:t>（市政公用工程） </a:t>
            </a:r>
            <a:r>
              <a:rPr lang="en-US" altLang="zh-CN" sz="2800" dirty="0" smtClean="0"/>
              <a:t>TB0101-202-2017</a:t>
            </a:r>
            <a:endParaRPr lang="zh-CN" altLang="en-US" sz="3200" b="1" dirty="0" smtClean="0"/>
          </a:p>
          <a:p>
            <a:pPr eaLnBrk="1" hangingPunct="1"/>
            <a:r>
              <a:rPr lang="en-US" altLang="zh-CN" sz="3200" dirty="0" err="1" smtClean="0">
                <a:sym typeface="宋体" panose="02010600030101010101" pitchFamily="2" charset="-122"/>
              </a:rPr>
              <a:t>第一部分</a:t>
            </a:r>
            <a:r>
              <a:rPr lang="en-US" altLang="zh-CN" sz="3200" dirty="0" smtClean="0">
                <a:sym typeface="宋体" panose="02010600030101010101" pitchFamily="2" charset="-122"/>
              </a:rPr>
              <a:t>  </a:t>
            </a:r>
            <a:r>
              <a:rPr lang="en-US" altLang="zh-CN" sz="3200" dirty="0" err="1" smtClean="0">
                <a:sym typeface="宋体" panose="02010600030101010101" pitchFamily="2" charset="-122"/>
              </a:rPr>
              <a:t>市政工程监理资料管理一般要求</a:t>
            </a:r>
            <a:endParaRPr lang="en-US" altLang="zh-CN" sz="3200" dirty="0" smtClean="0">
              <a:sym typeface="宋体" panose="02010600030101010101" pitchFamily="2" charset="-122"/>
            </a:endParaRPr>
          </a:p>
          <a:p>
            <a:pPr eaLnBrk="1" hangingPunct="1"/>
            <a:r>
              <a:rPr lang="en-US" altLang="zh-CN" dirty="0" smtClean="0">
                <a:sym typeface="宋体" panose="02010600030101010101" pitchFamily="2" charset="-122"/>
              </a:rPr>
              <a:t>1　</a:t>
            </a:r>
            <a:r>
              <a:rPr lang="en-US" altLang="zh-CN" dirty="0" err="1" smtClean="0">
                <a:sym typeface="宋体" panose="02010600030101010101" pitchFamily="2" charset="-122"/>
              </a:rPr>
              <a:t>基本要求</a:t>
            </a:r>
            <a:r>
              <a:rPr lang="en-US" altLang="zh-CN" dirty="0" smtClean="0">
                <a:sym typeface="宋体" panose="02010600030101010101" pitchFamily="2" charset="-122"/>
              </a:rPr>
              <a:t>	        2　</a:t>
            </a:r>
            <a:r>
              <a:rPr lang="en-US" altLang="zh-CN" dirty="0" err="1" smtClean="0">
                <a:sym typeface="宋体" panose="02010600030101010101" pitchFamily="2" charset="-122"/>
              </a:rPr>
              <a:t>市政工程类别划分</a:t>
            </a:r>
            <a:r>
              <a:rPr lang="en-US" altLang="zh-CN" dirty="0" smtClean="0">
                <a:sym typeface="宋体" panose="02010600030101010101" pitchFamily="2" charset="-122"/>
              </a:rPr>
              <a:t>	 </a:t>
            </a:r>
          </a:p>
          <a:p>
            <a:pPr eaLnBrk="1" hangingPunct="1"/>
            <a:r>
              <a:rPr lang="en-US" altLang="zh-CN" noProof="1" smtClean="0">
                <a:sym typeface="+mn-ea"/>
              </a:rPr>
              <a:t>3　分部分项工程划分	  3.1　城市道路工程	 </a:t>
            </a:r>
          </a:p>
          <a:p>
            <a:pPr eaLnBrk="1" hangingPunct="1"/>
            <a:r>
              <a:rPr lang="en-US" altLang="zh-CN" noProof="1" smtClean="0">
                <a:sym typeface="+mn-ea"/>
              </a:rPr>
              <a:t>3.2　城市桥梁工程	  3.3　城市给水排水工程	 </a:t>
            </a:r>
          </a:p>
          <a:p>
            <a:pPr eaLnBrk="1" hangingPunct="1"/>
            <a:r>
              <a:rPr lang="en-US" altLang="zh-CN" noProof="1" smtClean="0">
                <a:sym typeface="+mn-ea"/>
              </a:rPr>
              <a:t>3.4　城市供热工程	  3.5　城市供气工程	</a:t>
            </a:r>
          </a:p>
          <a:p>
            <a:pPr eaLnBrk="1" hangingPunct="1"/>
            <a:r>
              <a:rPr lang="en-US" altLang="zh-CN" noProof="1" smtClean="0">
                <a:sym typeface="+mn-ea"/>
              </a:rPr>
              <a:t>3.6　市政基础设施厂（场）站工程	</a:t>
            </a:r>
          </a:p>
          <a:p>
            <a:pPr eaLnBrk="1" hangingPunct="1"/>
            <a:r>
              <a:rPr lang="en-US" altLang="zh-CN" noProof="1" smtClean="0">
                <a:sym typeface="+mn-ea"/>
              </a:rPr>
              <a:t>3.7　城市轨道交通工程  3.8　城市广场与停车场工程 </a:t>
            </a:r>
          </a:p>
          <a:p>
            <a:pPr eaLnBrk="1" hangingPunct="1"/>
            <a:r>
              <a:rPr lang="en-US" altLang="zh-CN" noProof="1" smtClean="0">
                <a:sym typeface="+mn-ea"/>
              </a:rPr>
              <a:t>3.9　生活垃圾处理工程  3.10交通安全设施与照明工程	 </a:t>
            </a:r>
          </a:p>
          <a:p>
            <a:pPr eaLnBrk="1" hangingPunct="1"/>
            <a:r>
              <a:rPr lang="en-US" altLang="zh-CN" noProof="1" smtClean="0">
                <a:sym typeface="+mn-ea"/>
              </a:rPr>
              <a:t>3.11　园林绿化工程	  3.12　城市综合管廊工程	 </a:t>
            </a:r>
          </a:p>
          <a:p>
            <a:pPr eaLnBrk="1" hangingPunct="1"/>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2</a:t>
            </a:r>
            <a:r>
              <a:rPr lang="zh-CN" altLang="en-US" sz="3200" b="1" dirty="0" smtClean="0"/>
              <a:t>）</a:t>
            </a:r>
            <a:r>
              <a:rPr lang="zh-CN" altLang="en-US" sz="3200" dirty="0" smtClean="0"/>
              <a:t>工程监理资料管理标准化指南</a:t>
            </a:r>
            <a:r>
              <a:rPr lang="en-US" altLang="zh-CN" sz="3200" dirty="0" smtClean="0"/>
              <a:t>》</a:t>
            </a:r>
            <a:r>
              <a:rPr lang="zh-CN" altLang="en-US" sz="3200" dirty="0" smtClean="0"/>
              <a:t>简介</a:t>
            </a:r>
            <a:r>
              <a:rPr lang="en-US" altLang="zh-CN" sz="3200" dirty="0" smtClean="0"/>
              <a:t/>
            </a:r>
            <a:br>
              <a:rPr lang="en-US" altLang="zh-CN" sz="3200" dirty="0" smtClean="0"/>
            </a:br>
            <a:r>
              <a:rPr lang="en-US" altLang="zh-CN" sz="3200" dirty="0" smtClean="0"/>
              <a:t>         </a:t>
            </a:r>
            <a:r>
              <a:rPr lang="zh-CN" altLang="en-US" sz="2800" dirty="0" smtClean="0"/>
              <a:t>（市政公用工程） </a:t>
            </a:r>
            <a:r>
              <a:rPr lang="en-US" altLang="zh-CN" sz="2800" dirty="0" smtClean="0"/>
              <a:t>TB0101-202-2017</a:t>
            </a:r>
            <a:endParaRPr lang="zh-CN" altLang="en-US" sz="3200" b="1" dirty="0" smtClean="0"/>
          </a:p>
          <a:p>
            <a:pPr eaLnBrk="1" hangingPunct="1"/>
            <a:r>
              <a:rPr lang="en-US" altLang="zh-CN" sz="3200" dirty="0" err="1" smtClean="0">
                <a:sym typeface="宋体" panose="02010600030101010101" pitchFamily="2" charset="-122"/>
              </a:rPr>
              <a:t>第一部分</a:t>
            </a:r>
            <a:r>
              <a:rPr lang="en-US" altLang="zh-CN" sz="3200" dirty="0" smtClean="0">
                <a:sym typeface="宋体" panose="02010600030101010101" pitchFamily="2" charset="-122"/>
              </a:rPr>
              <a:t>  </a:t>
            </a:r>
            <a:r>
              <a:rPr lang="en-US" altLang="zh-CN" sz="3200" dirty="0" err="1" smtClean="0">
                <a:sym typeface="宋体" panose="02010600030101010101" pitchFamily="2" charset="-122"/>
              </a:rPr>
              <a:t>市政工程监理资料管理一般要求</a:t>
            </a:r>
            <a:endParaRPr lang="en-US" altLang="zh-CN" sz="3200" dirty="0" smtClean="0">
              <a:sym typeface="宋体" panose="02010600030101010101" pitchFamily="2" charset="-122"/>
            </a:endParaRPr>
          </a:p>
          <a:p>
            <a:r>
              <a:rPr lang="zh-CN" altLang="en-US" dirty="0" smtClean="0"/>
              <a:t>4　市政资料标准化适用规范 </a:t>
            </a:r>
          </a:p>
          <a:p>
            <a:r>
              <a:rPr lang="zh-CN" altLang="en-US" dirty="0" smtClean="0"/>
              <a:t>4.1　通用标准	 4.2　综合工程标准	 </a:t>
            </a:r>
          </a:p>
          <a:p>
            <a:r>
              <a:rPr lang="zh-CN" altLang="en-US" dirty="0" smtClean="0"/>
              <a:t>4.3　市政各专业工程标准	 4.4    适用说明	 </a:t>
            </a:r>
          </a:p>
          <a:p>
            <a:r>
              <a:rPr lang="zh-CN" altLang="en-US" dirty="0" smtClean="0"/>
              <a:t>5　监理文件资料管理与归档	 </a:t>
            </a:r>
          </a:p>
          <a:p>
            <a:r>
              <a:rPr lang="zh-CN" altLang="en-US" dirty="0" smtClean="0"/>
              <a:t>5.1  资料的日常管理	 </a:t>
            </a:r>
          </a:p>
          <a:p>
            <a:r>
              <a:rPr lang="zh-CN" altLang="en-US" dirty="0" smtClean="0"/>
              <a:t>5.2　资料的验收与移交	 </a:t>
            </a:r>
          </a:p>
          <a:p>
            <a:r>
              <a:rPr lang="zh-CN" altLang="en-US" dirty="0" smtClean="0"/>
              <a:t>5.3　资料的保存年限	 </a:t>
            </a:r>
            <a:r>
              <a:rPr lang="en-US" altLang="zh-CN" noProof="1" smtClean="0">
                <a:sym typeface="+mn-ea"/>
              </a:rPr>
              <a:t>	 </a:t>
            </a:r>
          </a:p>
          <a:p>
            <a:pPr eaLnBrk="1" hangingPunct="1"/>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2</a:t>
            </a:r>
            <a:r>
              <a:rPr lang="zh-CN" altLang="en-US" sz="3200" b="1" dirty="0" smtClean="0"/>
              <a:t>）</a:t>
            </a:r>
            <a:r>
              <a:rPr lang="zh-CN" altLang="en-US" sz="3200" dirty="0" smtClean="0"/>
              <a:t>工程监理资料管理标准化指南</a:t>
            </a:r>
            <a:r>
              <a:rPr lang="en-US" altLang="zh-CN" sz="3200" dirty="0" smtClean="0"/>
              <a:t>》</a:t>
            </a:r>
            <a:r>
              <a:rPr lang="zh-CN" altLang="en-US" sz="3200" dirty="0" smtClean="0"/>
              <a:t>简介</a:t>
            </a:r>
            <a:r>
              <a:rPr lang="en-US" altLang="zh-CN" sz="3200" dirty="0" smtClean="0"/>
              <a:t/>
            </a:r>
            <a:br>
              <a:rPr lang="en-US" altLang="zh-CN" sz="3200" dirty="0" smtClean="0"/>
            </a:br>
            <a:r>
              <a:rPr lang="en-US" altLang="zh-CN" sz="3200" dirty="0" smtClean="0"/>
              <a:t>         </a:t>
            </a:r>
            <a:r>
              <a:rPr lang="zh-CN" altLang="en-US" sz="2800" dirty="0" smtClean="0"/>
              <a:t>（市政公用工程） </a:t>
            </a:r>
            <a:r>
              <a:rPr lang="en-US" altLang="zh-CN" sz="2800" dirty="0" smtClean="0"/>
              <a:t>TB0101-202-2017</a:t>
            </a:r>
            <a:endParaRPr lang="zh-CN" altLang="en-US" sz="3200" b="1" dirty="0" smtClean="0"/>
          </a:p>
          <a:p>
            <a:pPr eaLnBrk="1" hangingPunct="1"/>
            <a:r>
              <a:rPr lang="en-US" altLang="zh-CN" sz="3200" dirty="0" err="1" smtClean="0"/>
              <a:t>第二部分</a:t>
            </a:r>
            <a:r>
              <a:rPr lang="en-US" altLang="zh-CN" sz="3200" dirty="0" smtClean="0"/>
              <a:t>  </a:t>
            </a:r>
            <a:r>
              <a:rPr lang="en-US" altLang="zh-CN" sz="3200" dirty="0" err="1" smtClean="0"/>
              <a:t>市政工程各专业通用监理文件资料管理要求</a:t>
            </a:r>
            <a:endParaRPr lang="en-US" altLang="zh-CN" sz="3200" dirty="0" smtClean="0"/>
          </a:p>
          <a:p>
            <a:pPr eaLnBrk="1" hangingPunct="1">
              <a:buNone/>
            </a:pPr>
            <a:r>
              <a:rPr lang="en-US" altLang="zh-CN" sz="3200" dirty="0" smtClean="0"/>
              <a:t>	 </a:t>
            </a:r>
          </a:p>
          <a:p>
            <a:pPr eaLnBrk="1" hangingPunct="1"/>
            <a:r>
              <a:rPr lang="en-US" altLang="zh-CN" sz="3200" dirty="0" smtClean="0"/>
              <a:t>6　</a:t>
            </a:r>
            <a:r>
              <a:rPr lang="en-US" altLang="zh-CN" sz="3200" dirty="0" err="1" smtClean="0"/>
              <a:t>编制类资料</a:t>
            </a:r>
            <a:r>
              <a:rPr lang="en-US" altLang="zh-CN" sz="3200" dirty="0" smtClean="0"/>
              <a:t>	   7　</a:t>
            </a:r>
            <a:r>
              <a:rPr lang="en-US" altLang="zh-CN" sz="3200" dirty="0" err="1" smtClean="0"/>
              <a:t>签发类资料</a:t>
            </a:r>
            <a:endParaRPr lang="en-US" altLang="zh-CN" sz="3200" dirty="0" smtClean="0"/>
          </a:p>
          <a:p>
            <a:pPr eaLnBrk="1" hangingPunct="1"/>
            <a:r>
              <a:rPr lang="en-US" altLang="zh-CN" sz="3200" dirty="0" smtClean="0"/>
              <a:t>8  </a:t>
            </a:r>
            <a:r>
              <a:rPr lang="en-US" altLang="zh-CN" sz="3200" dirty="0" err="1" smtClean="0"/>
              <a:t>审批类资料</a:t>
            </a:r>
            <a:r>
              <a:rPr lang="en-US" altLang="zh-CN" sz="3200" dirty="0" smtClean="0"/>
              <a:t>      9　</a:t>
            </a:r>
            <a:r>
              <a:rPr lang="en-US" altLang="zh-CN" sz="3200" dirty="0" err="1" smtClean="0"/>
              <a:t>验收类资料</a:t>
            </a:r>
            <a:endParaRPr lang="en-US" altLang="zh-CN" sz="3200" dirty="0" smtClean="0"/>
          </a:p>
          <a:p>
            <a:pPr eaLnBrk="1" hangingPunct="1"/>
            <a:r>
              <a:rPr lang="en-US" altLang="zh-CN" sz="3200" dirty="0" smtClean="0"/>
              <a:t>10 </a:t>
            </a:r>
            <a:r>
              <a:rPr lang="en-US" altLang="zh-CN" sz="3200" dirty="0" err="1" smtClean="0"/>
              <a:t>记录类资料</a:t>
            </a:r>
            <a:r>
              <a:rPr lang="en-US" altLang="zh-CN" sz="3200" dirty="0" smtClean="0"/>
              <a:t>      11 </a:t>
            </a:r>
            <a:r>
              <a:rPr lang="en-US" altLang="zh-CN" sz="3200" dirty="0" err="1" smtClean="0"/>
              <a:t>台账类资料</a:t>
            </a:r>
            <a:endParaRPr lang="en-US" altLang="zh-CN" sz="3200" dirty="0" smtClean="0"/>
          </a:p>
          <a:p>
            <a:pPr eaLnBrk="1" hangingPunct="1"/>
            <a:r>
              <a:rPr lang="en-US" altLang="zh-CN" sz="3200" dirty="0" smtClean="0"/>
              <a:t>12 </a:t>
            </a:r>
            <a:r>
              <a:rPr lang="en-US" altLang="zh-CN" sz="3200" dirty="0" err="1" smtClean="0"/>
              <a:t>其他类资料</a:t>
            </a:r>
            <a:endParaRPr lang="en-US" altLang="zh-CN" sz="3200" dirty="0" smtClean="0"/>
          </a:p>
          <a:p>
            <a:pPr eaLnBrk="1" hangingPunct="1"/>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6785" y="1861745"/>
            <a:ext cx="8419560" cy="4065719"/>
            <a:chOff x="196785" y="1861745"/>
            <a:chExt cx="8419560" cy="4065719"/>
          </a:xfrm>
        </p:grpSpPr>
        <p:pic>
          <p:nvPicPr>
            <p:cNvPr id="3" name="Picture 93"/>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2504625" y="1967001"/>
              <a:ext cx="1095375" cy="3960463"/>
            </a:xfrm>
            <a:prstGeom prst="rect">
              <a:avLst/>
            </a:prstGeom>
            <a:noFill/>
            <a:ln w="9525">
              <a:noFill/>
              <a:miter lim="800000"/>
              <a:headEnd/>
              <a:tailEnd/>
            </a:ln>
          </p:spPr>
        </p:pic>
        <p:grpSp>
          <p:nvGrpSpPr>
            <p:cNvPr id="4" name="组合 142"/>
            <p:cNvGrpSpPr/>
            <p:nvPr/>
          </p:nvGrpSpPr>
          <p:grpSpPr bwMode="auto">
            <a:xfrm>
              <a:off x="3386033" y="2849294"/>
              <a:ext cx="5183585" cy="889004"/>
              <a:chOff x="4373708" y="4608805"/>
              <a:chExt cx="4336974" cy="889757"/>
            </a:xfrm>
          </p:grpSpPr>
          <p:grpSp>
            <p:nvGrpSpPr>
              <p:cNvPr id="5" name="Group 83"/>
              <p:cNvGrpSpPr/>
              <p:nvPr/>
            </p:nvGrpSpPr>
            <p:grpSpPr bwMode="auto">
              <a:xfrm>
                <a:off x="4373708" y="4608805"/>
                <a:ext cx="753997" cy="889757"/>
                <a:chOff x="1653" y="5945"/>
                <a:chExt cx="1445" cy="1701"/>
              </a:xfrm>
            </p:grpSpPr>
            <p:sp>
              <p:nvSpPr>
                <p:cNvPr id="32" name="Oval 84"/>
                <p:cNvSpPr>
                  <a:spLocks noChangeArrowheads="1"/>
                </p:cNvSpPr>
                <p:nvPr/>
              </p:nvSpPr>
              <p:spPr bwMode="auto">
                <a:xfrm>
                  <a:off x="1653" y="5945"/>
                  <a:ext cx="1445" cy="1701"/>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33" name="Oval 85"/>
                <p:cNvSpPr>
                  <a:spLocks noChangeArrowheads="1"/>
                </p:cNvSpPr>
                <p:nvPr/>
              </p:nvSpPr>
              <p:spPr bwMode="auto">
                <a:xfrm>
                  <a:off x="1858" y="6149"/>
                  <a:ext cx="1155" cy="1292"/>
                </a:xfrm>
                <a:prstGeom prst="ellipse">
                  <a:avLst/>
                </a:prstGeom>
                <a:solidFill>
                  <a:srgbClr val="00B0F0"/>
                </a:solidFill>
                <a:ln w="38100">
                  <a:solidFill>
                    <a:srgbClr val="FFFFFF"/>
                  </a:solidFill>
                  <a:round/>
                </a:ln>
              </p:spPr>
              <p:txBody>
                <a:bodyPr anchor="ctr"/>
                <a:lstStyle/>
                <a:p>
                  <a:pPr algn="ctr"/>
                  <a:r>
                    <a:rPr lang="en-US" altLang="zh-CN" sz="3200" b="1" dirty="0">
                      <a:solidFill>
                        <a:schemeClr val="bg1"/>
                      </a:solidFill>
                      <a:latin typeface="Times New Roman" panose="02020603050405020304" pitchFamily="18" charset="0"/>
                      <a:ea typeface="微软雅黑" panose="020B0503020204020204" charset="-122"/>
                    </a:rPr>
                    <a:t>2</a:t>
                  </a:r>
                  <a:endParaRPr lang="zh-CN" altLang="zh-CN" sz="3200" b="1" dirty="0">
                    <a:solidFill>
                      <a:schemeClr val="bg1"/>
                    </a:solidFill>
                    <a:latin typeface="Times New Roman" panose="02020603050405020304" pitchFamily="18" charset="0"/>
                    <a:ea typeface="微软雅黑" panose="020B0503020204020204" charset="-122"/>
                  </a:endParaRPr>
                </a:p>
              </p:txBody>
            </p:sp>
          </p:grpSp>
          <p:sp>
            <p:nvSpPr>
              <p:cNvPr id="31" name="TextBox 10"/>
              <p:cNvSpPr txBox="1">
                <a:spLocks noChangeArrowheads="1"/>
              </p:cNvSpPr>
              <p:nvPr/>
            </p:nvSpPr>
            <p:spPr bwMode="auto">
              <a:xfrm>
                <a:off x="5159334" y="4839338"/>
                <a:ext cx="3551348" cy="400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Franklin Gothic Medium" panose="020B0603020102090204" pitchFamily="34" charset="0"/>
                    <a:ea typeface="宋体" panose="02010600030101010101" pitchFamily="2" charset="-122"/>
                  </a:defRPr>
                </a:lvl1pPr>
                <a:lvl2pPr marL="742950" indent="-285750" eaLnBrk="0" hangingPunct="0">
                  <a:defRPr>
                    <a:solidFill>
                      <a:schemeClr val="tx1"/>
                    </a:solidFill>
                    <a:latin typeface="Franklin Gothic Medium" panose="020B0603020102090204" pitchFamily="34" charset="0"/>
                    <a:ea typeface="宋体" panose="02010600030101010101" pitchFamily="2" charset="-122"/>
                  </a:defRPr>
                </a:lvl2pPr>
                <a:lvl3pPr marL="1143000" indent="-228600" eaLnBrk="0" hangingPunct="0">
                  <a:defRPr>
                    <a:solidFill>
                      <a:schemeClr val="tx1"/>
                    </a:solidFill>
                    <a:latin typeface="Franklin Gothic Medium" panose="020B0603020102090204" pitchFamily="34" charset="0"/>
                    <a:ea typeface="宋体" panose="02010600030101010101" pitchFamily="2" charset="-122"/>
                  </a:defRPr>
                </a:lvl3pPr>
                <a:lvl4pPr marL="1600200" indent="-228600" eaLnBrk="0" hangingPunct="0">
                  <a:defRPr>
                    <a:solidFill>
                      <a:schemeClr val="tx1"/>
                    </a:solidFill>
                    <a:latin typeface="Franklin Gothic Medium" panose="020B0603020102090204" pitchFamily="34" charset="0"/>
                    <a:ea typeface="宋体" panose="02010600030101010101" pitchFamily="2" charset="-122"/>
                  </a:defRPr>
                </a:lvl4pPr>
                <a:lvl5pPr marL="2057400" indent="-228600" eaLnBrk="0" hangingPunct="0">
                  <a:defRPr>
                    <a:solidFill>
                      <a:schemeClr val="tx1"/>
                    </a:solidFill>
                    <a:latin typeface="Franklin Gothic Medium" panose="020B06030201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9pPr>
              </a:lstStyle>
              <a:p>
                <a:r>
                  <a:rPr lang="zh-CN" altLang="en-US" sz="2000" b="1" spc="-30" dirty="0" smtClean="0">
                    <a:latin typeface="楷体" panose="02010609060101010101" pitchFamily="49" charset="-122"/>
                    <a:ea typeface="楷体" panose="02010609060101010101" pitchFamily="49" charset="-122"/>
                  </a:rPr>
                  <a:t>法规</a:t>
                </a:r>
                <a:r>
                  <a:rPr lang="en-US" altLang="zh-CN" sz="2000" b="1" spc="-30" dirty="0" smtClean="0">
                    <a:latin typeface="楷体" panose="02010609060101010101" pitchFamily="49" charset="-122"/>
                    <a:ea typeface="楷体" panose="02010609060101010101" pitchFamily="49" charset="-122"/>
                  </a:rPr>
                  <a:t>--《</a:t>
                </a:r>
                <a:r>
                  <a:rPr lang="zh-CN" altLang="en-US" sz="2000" b="1" spc="-30" dirty="0" smtClean="0">
                    <a:latin typeface="楷体" panose="02010609060101010101" pitchFamily="49" charset="-122"/>
                    <a:ea typeface="楷体" panose="02010609060101010101" pitchFamily="49" charset="-122"/>
                  </a:rPr>
                  <a:t>建设工程质量管理条例</a:t>
                </a:r>
                <a:r>
                  <a:rPr lang="en-US" altLang="zh-CN" sz="2000" b="1" spc="-30" dirty="0" smtClean="0">
                    <a:latin typeface="楷体" panose="02010609060101010101" pitchFamily="49" charset="-122"/>
                    <a:ea typeface="楷体" panose="02010609060101010101" pitchFamily="49" charset="-122"/>
                  </a:rPr>
                  <a:t>》</a:t>
                </a:r>
                <a:endParaRPr lang="zh-CN" altLang="en-US" sz="2000" b="1" spc="-30" dirty="0" smtClean="0">
                  <a:latin typeface="楷体" panose="02010609060101010101" pitchFamily="49" charset="-122"/>
                  <a:ea typeface="楷体" panose="02010609060101010101" pitchFamily="49" charset="-122"/>
                </a:endParaRPr>
              </a:p>
            </p:txBody>
          </p:sp>
        </p:grpSp>
        <p:grpSp>
          <p:nvGrpSpPr>
            <p:cNvPr id="9" name="组合 143"/>
            <p:cNvGrpSpPr/>
            <p:nvPr/>
          </p:nvGrpSpPr>
          <p:grpSpPr bwMode="auto">
            <a:xfrm>
              <a:off x="3409312" y="3911974"/>
              <a:ext cx="5138793" cy="1117507"/>
              <a:chOff x="4357533" y="5425337"/>
              <a:chExt cx="5139667" cy="1119985"/>
            </a:xfrm>
          </p:grpSpPr>
          <p:grpSp>
            <p:nvGrpSpPr>
              <p:cNvPr id="11" name="Group 86"/>
              <p:cNvGrpSpPr/>
              <p:nvPr/>
            </p:nvGrpSpPr>
            <p:grpSpPr bwMode="auto">
              <a:xfrm>
                <a:off x="4357533" y="5425337"/>
                <a:ext cx="887577" cy="889757"/>
                <a:chOff x="1622" y="5594"/>
                <a:chExt cx="1701" cy="1701"/>
              </a:xfrm>
            </p:grpSpPr>
            <p:sp>
              <p:nvSpPr>
                <p:cNvPr id="28" name="Oval 87"/>
                <p:cNvSpPr>
                  <a:spLocks noChangeArrowheads="1"/>
                </p:cNvSpPr>
                <p:nvPr/>
              </p:nvSpPr>
              <p:spPr bwMode="auto">
                <a:xfrm>
                  <a:off x="1622" y="5594"/>
                  <a:ext cx="1701" cy="1701"/>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29" name="Oval 88"/>
                <p:cNvSpPr>
                  <a:spLocks noChangeArrowheads="1"/>
                </p:cNvSpPr>
                <p:nvPr/>
              </p:nvSpPr>
              <p:spPr bwMode="auto">
                <a:xfrm>
                  <a:off x="1847" y="5818"/>
                  <a:ext cx="1292" cy="1292"/>
                </a:xfrm>
                <a:prstGeom prst="ellipse">
                  <a:avLst/>
                </a:prstGeom>
                <a:solidFill>
                  <a:srgbClr val="00B0F0"/>
                </a:solidFill>
                <a:ln w="38100">
                  <a:solidFill>
                    <a:srgbClr val="FFFFFF"/>
                  </a:solidFill>
                  <a:round/>
                </a:ln>
              </p:spPr>
              <p:txBody>
                <a:bodyPr anchor="ctr"/>
                <a:lstStyle/>
                <a:p>
                  <a:pPr algn="ctr"/>
                  <a:r>
                    <a:rPr lang="en-US" altLang="zh-CN" sz="3200" b="1" dirty="0">
                      <a:solidFill>
                        <a:schemeClr val="bg1"/>
                      </a:solidFill>
                      <a:latin typeface="Times New Roman" panose="02020603050405020304" pitchFamily="18" charset="0"/>
                      <a:ea typeface="微软雅黑" panose="020B0503020204020204" charset="-122"/>
                    </a:rPr>
                    <a:t>3</a:t>
                  </a:r>
                  <a:endParaRPr lang="zh-CN" altLang="zh-CN" sz="3200" b="1" dirty="0">
                    <a:solidFill>
                      <a:schemeClr val="bg1"/>
                    </a:solidFill>
                    <a:latin typeface="Times New Roman" panose="02020603050405020304" pitchFamily="18" charset="0"/>
                    <a:ea typeface="微软雅黑" panose="020B0503020204020204" charset="-122"/>
                  </a:endParaRPr>
                </a:p>
              </p:txBody>
            </p:sp>
          </p:grpSp>
          <p:sp>
            <p:nvSpPr>
              <p:cNvPr id="27" name="TextBox 26"/>
              <p:cNvSpPr txBox="1">
                <a:spLocks noChangeArrowheads="1"/>
              </p:cNvSpPr>
              <p:nvPr/>
            </p:nvSpPr>
            <p:spPr bwMode="auto">
              <a:xfrm>
                <a:off x="5314617" y="6046261"/>
                <a:ext cx="4182583" cy="49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Medium" panose="020B0603020102090204" pitchFamily="34" charset="0"/>
                    <a:ea typeface="宋体" panose="02010600030101010101" pitchFamily="2" charset="-122"/>
                  </a:defRPr>
                </a:lvl1pPr>
                <a:lvl2pPr marL="742950" indent="-285750" eaLnBrk="0" hangingPunct="0">
                  <a:defRPr>
                    <a:solidFill>
                      <a:schemeClr val="tx1"/>
                    </a:solidFill>
                    <a:latin typeface="Franklin Gothic Medium" panose="020B0603020102090204" pitchFamily="34" charset="0"/>
                    <a:ea typeface="宋体" panose="02010600030101010101" pitchFamily="2" charset="-122"/>
                  </a:defRPr>
                </a:lvl2pPr>
                <a:lvl3pPr marL="1143000" indent="-228600" eaLnBrk="0" hangingPunct="0">
                  <a:defRPr>
                    <a:solidFill>
                      <a:schemeClr val="tx1"/>
                    </a:solidFill>
                    <a:latin typeface="Franklin Gothic Medium" panose="020B0603020102090204" pitchFamily="34" charset="0"/>
                    <a:ea typeface="宋体" panose="02010600030101010101" pitchFamily="2" charset="-122"/>
                  </a:defRPr>
                </a:lvl3pPr>
                <a:lvl4pPr marL="1600200" indent="-228600" eaLnBrk="0" hangingPunct="0">
                  <a:defRPr>
                    <a:solidFill>
                      <a:schemeClr val="tx1"/>
                    </a:solidFill>
                    <a:latin typeface="Franklin Gothic Medium" panose="020B0603020102090204" pitchFamily="34" charset="0"/>
                    <a:ea typeface="宋体" panose="02010600030101010101" pitchFamily="2" charset="-122"/>
                  </a:defRPr>
                </a:lvl4pPr>
                <a:lvl5pPr marL="2057400" indent="-228600" eaLnBrk="0" hangingPunct="0">
                  <a:defRPr>
                    <a:solidFill>
                      <a:schemeClr val="tx1"/>
                    </a:solidFill>
                    <a:latin typeface="Franklin Gothic Medium" panose="020B06030201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9pPr>
              </a:lstStyle>
              <a:p>
                <a:pPr algn="just">
                  <a:lnSpc>
                    <a:spcPct val="120000"/>
                  </a:lnSpc>
                  <a:buClr>
                    <a:schemeClr val="accent2"/>
                  </a:buClr>
                  <a:buFont typeface="Wingdings" panose="05000000000000000000" pitchFamily="2" charset="2"/>
                  <a:buNone/>
                </a:pPr>
                <a:endParaRPr lang="zh-CN" altLang="en-US" sz="2400" b="1" dirty="0">
                  <a:latin typeface="微软雅黑" panose="020B0503020204020204" charset="-122"/>
                  <a:ea typeface="微软雅黑" panose="020B0503020204020204" charset="-122"/>
                </a:endParaRPr>
              </a:p>
            </p:txBody>
          </p:sp>
        </p:grpSp>
        <p:cxnSp>
          <p:nvCxnSpPr>
            <p:cNvPr id="6" name="直接连接符 5"/>
            <p:cNvCxnSpPr/>
            <p:nvPr/>
          </p:nvCxnSpPr>
          <p:spPr>
            <a:xfrm flipV="1">
              <a:off x="3897609" y="2753958"/>
              <a:ext cx="4471840" cy="1001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887333" y="3757940"/>
              <a:ext cx="4482116" cy="7237"/>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899959" y="4880513"/>
              <a:ext cx="4458733" cy="2497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6" name="组合 40"/>
            <p:cNvGrpSpPr/>
            <p:nvPr/>
          </p:nvGrpSpPr>
          <p:grpSpPr>
            <a:xfrm>
              <a:off x="196785" y="2640254"/>
              <a:ext cx="2273782" cy="2444740"/>
              <a:chOff x="496714" y="2413862"/>
              <a:chExt cx="2472520" cy="2601912"/>
            </a:xfrm>
          </p:grpSpPr>
          <p:grpSp>
            <p:nvGrpSpPr>
              <p:cNvPr id="20" name="组合 59"/>
              <p:cNvGrpSpPr/>
              <p:nvPr/>
            </p:nvGrpSpPr>
            <p:grpSpPr bwMode="auto">
              <a:xfrm>
                <a:off x="496714" y="2413862"/>
                <a:ext cx="2472520" cy="2601912"/>
                <a:chOff x="1306587" y="2467767"/>
                <a:chExt cx="2473325" cy="2601913"/>
              </a:xfrm>
            </p:grpSpPr>
            <p:pic>
              <p:nvPicPr>
                <p:cNvPr id="24" name="Picture 94"/>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306587" y="2467767"/>
                  <a:ext cx="2473325" cy="2601913"/>
                </a:xfrm>
                <a:prstGeom prst="rect">
                  <a:avLst/>
                </a:prstGeom>
                <a:noFill/>
                <a:ln>
                  <a:noFill/>
                </a:ln>
              </p:spPr>
            </p:pic>
            <p:sp>
              <p:nvSpPr>
                <p:cNvPr id="25" name="椭圆 18"/>
                <p:cNvSpPr/>
                <p:nvPr/>
              </p:nvSpPr>
              <p:spPr>
                <a:xfrm>
                  <a:off x="1489208" y="2823368"/>
                  <a:ext cx="2086654" cy="20875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微软雅黑" panose="020B0503020204020204" charset="-122"/>
                  </a:endParaRPr>
                </a:p>
              </p:txBody>
            </p:sp>
          </p:grpSp>
          <p:sp>
            <p:nvSpPr>
              <p:cNvPr id="21" name="椭圆 20"/>
              <p:cNvSpPr/>
              <p:nvPr/>
            </p:nvSpPr>
            <p:spPr bwMode="auto">
              <a:xfrm>
                <a:off x="522113" y="2575788"/>
                <a:ext cx="2376487" cy="2376487"/>
              </a:xfrm>
              <a:prstGeom prst="ellipse">
                <a:avLst/>
              </a:prstGeom>
              <a:noFill/>
              <a:ln w="2540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微软雅黑" panose="020B0503020204020204" charset="-122"/>
                </a:endParaRPr>
              </a:p>
            </p:txBody>
          </p:sp>
          <p:sp>
            <p:nvSpPr>
              <p:cNvPr id="22" name="矩形 3"/>
              <p:cNvSpPr>
                <a:spLocks noChangeArrowheads="1"/>
              </p:cNvSpPr>
              <p:nvPr/>
            </p:nvSpPr>
            <p:spPr bwMode="auto">
              <a:xfrm>
                <a:off x="2087753" y="3276922"/>
                <a:ext cx="1846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zh-CN" altLang="zh-CN">
                  <a:latin typeface="微软雅黑" panose="020B0503020204020204" charset="-122"/>
                  <a:ea typeface="微软雅黑" panose="020B0503020204020204" charset="-122"/>
                </a:endParaRPr>
              </a:p>
            </p:txBody>
          </p:sp>
          <p:sp>
            <p:nvSpPr>
              <p:cNvPr id="23" name="矩形 11"/>
              <p:cNvSpPr/>
              <p:nvPr/>
            </p:nvSpPr>
            <p:spPr bwMode="auto">
              <a:xfrm>
                <a:off x="791598" y="3168056"/>
                <a:ext cx="1908175" cy="1015446"/>
              </a:xfrm>
              <a:prstGeom prst="rect">
                <a:avLst/>
              </a:prstGeom>
            </p:spPr>
            <p:txBody>
              <a:bodyPr>
                <a:spAutoFit/>
              </a:bodyPr>
              <a:lstStyle/>
              <a:p>
                <a:pPr algn="ctr" fontAlgn="auto">
                  <a:spcBef>
                    <a:spcPts val="0"/>
                  </a:spcBef>
                  <a:spcAft>
                    <a:spcPts val="0"/>
                  </a:spcAft>
                  <a:defRPr/>
                </a:pPr>
                <a:r>
                  <a:rPr lang="zh-CN" altLang="en-US" sz="2800" b="1" dirty="0" smtClean="0">
                    <a:solidFill>
                      <a:srgbClr val="002060"/>
                    </a:solidFill>
                    <a:effectLst>
                      <a:outerShdw blurRad="63500" sx="102000" sy="102000" algn="ctr" rotWithShape="0">
                        <a:prstClr val="black">
                          <a:alpha val="40000"/>
                        </a:prstClr>
                      </a:outerShdw>
                    </a:effectLst>
                    <a:latin typeface="微软雅黑" panose="020B0503020204020204" charset="-122"/>
                    <a:ea typeface="+mn-ea"/>
                  </a:rPr>
                  <a:t>法律法规体系</a:t>
                </a:r>
                <a:endParaRPr lang="en-US" altLang="zh-CN" sz="2800" b="1" dirty="0">
                  <a:solidFill>
                    <a:srgbClr val="002060"/>
                  </a:solidFill>
                  <a:effectLst>
                    <a:outerShdw blurRad="63500" sx="102000" sy="102000" algn="ctr" rotWithShape="0">
                      <a:prstClr val="black">
                        <a:alpha val="40000"/>
                      </a:prstClr>
                    </a:outerShdw>
                  </a:effectLst>
                  <a:latin typeface="微软雅黑" panose="020B0503020204020204" charset="-122"/>
                  <a:ea typeface="+mn-ea"/>
                </a:endParaRPr>
              </a:p>
            </p:txBody>
          </p:sp>
        </p:grpSp>
        <p:sp>
          <p:nvSpPr>
            <p:cNvPr id="10" name="矩形 9"/>
            <p:cNvSpPr/>
            <p:nvPr/>
          </p:nvSpPr>
          <p:spPr>
            <a:xfrm>
              <a:off x="4330428" y="5189535"/>
              <a:ext cx="4047030" cy="400110"/>
            </a:xfrm>
            <a:prstGeom prst="rect">
              <a:avLst/>
            </a:prstGeom>
          </p:spPr>
          <p:txBody>
            <a:bodyPr wrap="square">
              <a:spAutoFit/>
            </a:bodyPr>
            <a:lstStyle/>
            <a:p>
              <a:r>
                <a:rPr lang="zh-CN" altLang="en-US" sz="2000" b="1" dirty="0" smtClean="0">
                  <a:latin typeface="楷体" panose="02010609060101010101" pitchFamily="49" charset="-122"/>
                  <a:ea typeface="楷体" panose="02010609060101010101" pitchFamily="49" charset="-122"/>
                </a:rPr>
                <a:t>规范性文件</a:t>
              </a:r>
              <a:r>
                <a:rPr lang="en-US" altLang="zh-CN" sz="2000" b="1" dirty="0" smtClean="0">
                  <a:latin typeface="楷体" panose="02010609060101010101" pitchFamily="49" charset="-122"/>
                  <a:ea typeface="楷体" panose="02010609060101010101" pitchFamily="49" charset="-122"/>
                </a:rPr>
                <a:t>—-</a:t>
              </a:r>
              <a:r>
                <a:rPr lang="zh-CN" altLang="en-US" sz="2000" b="1" dirty="0" smtClean="0">
                  <a:latin typeface="楷体" panose="02010609060101010101" pitchFamily="49" charset="-122"/>
                  <a:ea typeface="楷体" panose="02010609060101010101" pitchFamily="49" charset="-122"/>
                </a:rPr>
                <a:t>部文</a:t>
              </a:r>
            </a:p>
          </p:txBody>
        </p:sp>
        <p:grpSp>
          <p:nvGrpSpPr>
            <p:cNvPr id="26" name="组合 140"/>
            <p:cNvGrpSpPr/>
            <p:nvPr/>
          </p:nvGrpSpPr>
          <p:grpSpPr bwMode="auto">
            <a:xfrm>
              <a:off x="3441190" y="1861745"/>
              <a:ext cx="5175155" cy="886789"/>
              <a:chOff x="4346574" y="2908129"/>
              <a:chExt cx="5175697" cy="887576"/>
            </a:xfrm>
          </p:grpSpPr>
          <p:grpSp>
            <p:nvGrpSpPr>
              <p:cNvPr id="30" name="Group 77"/>
              <p:cNvGrpSpPr/>
              <p:nvPr/>
            </p:nvGrpSpPr>
            <p:grpSpPr bwMode="auto">
              <a:xfrm>
                <a:off x="4346574" y="2908129"/>
                <a:ext cx="887577" cy="887576"/>
                <a:chOff x="1601" y="6377"/>
                <a:chExt cx="1701" cy="1701"/>
              </a:xfrm>
            </p:grpSpPr>
            <p:sp>
              <p:nvSpPr>
                <p:cNvPr id="18" name="Oval 78"/>
                <p:cNvSpPr>
                  <a:spLocks noChangeArrowheads="1"/>
                </p:cNvSpPr>
                <p:nvPr/>
              </p:nvSpPr>
              <p:spPr bwMode="auto">
                <a:xfrm>
                  <a:off x="1601" y="6377"/>
                  <a:ext cx="1701" cy="1701"/>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19" name="Oval 79"/>
                <p:cNvSpPr>
                  <a:spLocks noChangeArrowheads="1"/>
                </p:cNvSpPr>
                <p:nvPr/>
              </p:nvSpPr>
              <p:spPr bwMode="auto">
                <a:xfrm>
                  <a:off x="1800" y="6562"/>
                  <a:ext cx="1292" cy="1292"/>
                </a:xfrm>
                <a:prstGeom prst="ellipse">
                  <a:avLst/>
                </a:prstGeom>
                <a:solidFill>
                  <a:srgbClr val="00B0F0"/>
                </a:solidFill>
                <a:ln w="38100">
                  <a:solidFill>
                    <a:srgbClr val="FFFFFF"/>
                  </a:solidFill>
                  <a:round/>
                </a:ln>
              </p:spPr>
              <p:txBody>
                <a:bodyPr anchor="ctr"/>
                <a:lstStyle/>
                <a:p>
                  <a:pPr algn="ctr"/>
                  <a:r>
                    <a:rPr lang="en-US" altLang="zh-CN" sz="3200" b="1" dirty="0">
                      <a:solidFill>
                        <a:schemeClr val="bg1"/>
                      </a:solidFill>
                      <a:latin typeface="Times New Roman" panose="02020603050405020304" pitchFamily="18" charset="0"/>
                      <a:ea typeface="微软雅黑" panose="020B0503020204020204" charset="-122"/>
                    </a:rPr>
                    <a:t>1</a:t>
                  </a:r>
                  <a:endParaRPr lang="zh-CN" altLang="zh-CN" sz="3200" b="1" dirty="0">
                    <a:solidFill>
                      <a:schemeClr val="bg1"/>
                    </a:solidFill>
                    <a:latin typeface="Times New Roman" panose="02020603050405020304" pitchFamily="18" charset="0"/>
                    <a:ea typeface="微软雅黑" panose="020B0503020204020204" charset="-122"/>
                  </a:endParaRPr>
                </a:p>
              </p:txBody>
            </p:sp>
          </p:grpSp>
          <p:sp>
            <p:nvSpPr>
              <p:cNvPr id="17" name="TextBox 10"/>
              <p:cNvSpPr txBox="1">
                <a:spLocks noChangeArrowheads="1"/>
              </p:cNvSpPr>
              <p:nvPr/>
            </p:nvSpPr>
            <p:spPr bwMode="auto">
              <a:xfrm>
                <a:off x="5259526" y="3146173"/>
                <a:ext cx="4262745" cy="40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Medium" panose="020B0603020102090204" pitchFamily="34" charset="0"/>
                    <a:ea typeface="宋体" panose="02010600030101010101" pitchFamily="2" charset="-122"/>
                  </a:defRPr>
                </a:lvl1pPr>
                <a:lvl2pPr marL="742950" indent="-285750" eaLnBrk="0" hangingPunct="0">
                  <a:defRPr>
                    <a:solidFill>
                      <a:schemeClr val="tx1"/>
                    </a:solidFill>
                    <a:latin typeface="Franklin Gothic Medium" panose="020B0603020102090204" pitchFamily="34" charset="0"/>
                    <a:ea typeface="宋体" panose="02010600030101010101" pitchFamily="2" charset="-122"/>
                  </a:defRPr>
                </a:lvl2pPr>
                <a:lvl3pPr marL="1143000" indent="-228600" eaLnBrk="0" hangingPunct="0">
                  <a:defRPr>
                    <a:solidFill>
                      <a:schemeClr val="tx1"/>
                    </a:solidFill>
                    <a:latin typeface="Franklin Gothic Medium" panose="020B0603020102090204" pitchFamily="34" charset="0"/>
                    <a:ea typeface="宋体" panose="02010600030101010101" pitchFamily="2" charset="-122"/>
                  </a:defRPr>
                </a:lvl3pPr>
                <a:lvl4pPr marL="1600200" indent="-228600" eaLnBrk="0" hangingPunct="0">
                  <a:defRPr>
                    <a:solidFill>
                      <a:schemeClr val="tx1"/>
                    </a:solidFill>
                    <a:latin typeface="Franklin Gothic Medium" panose="020B0603020102090204" pitchFamily="34" charset="0"/>
                    <a:ea typeface="宋体" panose="02010600030101010101" pitchFamily="2" charset="-122"/>
                  </a:defRPr>
                </a:lvl4pPr>
                <a:lvl5pPr marL="2057400" indent="-228600" eaLnBrk="0" hangingPunct="0">
                  <a:defRPr>
                    <a:solidFill>
                      <a:schemeClr val="tx1"/>
                    </a:solidFill>
                    <a:latin typeface="Franklin Gothic Medium" panose="020B06030201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9pPr>
              </a:lstStyle>
              <a:p>
                <a:r>
                  <a:rPr lang="zh-CN" altLang="en-US" sz="2000" b="1" dirty="0" smtClean="0">
                    <a:latin typeface="楷体" panose="02010609060101010101" pitchFamily="49" charset="-122"/>
                    <a:ea typeface="楷体" panose="02010609060101010101" pitchFamily="49" charset="-122"/>
                  </a:rPr>
                  <a:t>法律</a:t>
                </a:r>
                <a:r>
                  <a:rPr lang="en-US" altLang="zh-CN" sz="2000" b="1" dirty="0" smtClean="0">
                    <a:latin typeface="楷体" panose="02010609060101010101" pitchFamily="49" charset="-122"/>
                    <a:ea typeface="楷体" panose="02010609060101010101" pitchFamily="49" charset="-122"/>
                  </a:rPr>
                  <a:t>--《</a:t>
                </a:r>
                <a:r>
                  <a:rPr lang="zh-CN" altLang="en-US" sz="2000" b="1" dirty="0" smtClean="0">
                    <a:latin typeface="楷体" panose="02010609060101010101" pitchFamily="49" charset="-122"/>
                    <a:ea typeface="楷体" panose="02010609060101010101" pitchFamily="49" charset="-122"/>
                  </a:rPr>
                  <a:t>建筑法</a:t>
                </a:r>
                <a:r>
                  <a:rPr lang="en-US" altLang="zh-CN" sz="2000" b="1" dirty="0" smtClean="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p:txBody>
          </p:sp>
        </p:grpSp>
        <p:sp>
          <p:nvSpPr>
            <p:cNvPr id="12" name="矩形 11"/>
            <p:cNvSpPr/>
            <p:nvPr/>
          </p:nvSpPr>
          <p:spPr>
            <a:xfrm>
              <a:off x="4299948" y="4061774"/>
              <a:ext cx="4047030" cy="400110"/>
            </a:xfrm>
            <a:prstGeom prst="rect">
              <a:avLst/>
            </a:prstGeom>
          </p:spPr>
          <p:txBody>
            <a:bodyPr wrap="square">
              <a:spAutoFit/>
            </a:bodyPr>
            <a:lstStyle/>
            <a:p>
              <a:r>
                <a:rPr lang="zh-CN" altLang="en-US" sz="2000" b="1" dirty="0" smtClean="0">
                  <a:latin typeface="楷体" panose="02010609060101010101" pitchFamily="49" charset="-122"/>
                  <a:ea typeface="楷体" panose="02010609060101010101" pitchFamily="49" charset="-122"/>
                </a:rPr>
                <a:t>规章</a:t>
              </a:r>
              <a:r>
                <a:rPr lang="en-US" altLang="zh-CN" sz="2000" b="1" dirty="0" smtClean="0">
                  <a:latin typeface="楷体" panose="02010609060101010101" pitchFamily="49" charset="-122"/>
                  <a:ea typeface="楷体" panose="02010609060101010101" pitchFamily="49" charset="-122"/>
                </a:rPr>
                <a:t>--《</a:t>
              </a:r>
              <a:r>
                <a:rPr lang="zh-CN" altLang="en-US" sz="2000" b="1" dirty="0" smtClean="0">
                  <a:latin typeface="楷体" panose="02010609060101010101" pitchFamily="49" charset="-122"/>
                  <a:ea typeface="楷体" panose="02010609060101010101" pitchFamily="49" charset="-122"/>
                </a:rPr>
                <a:t>工程监理企业资质标准</a:t>
              </a:r>
              <a:r>
                <a:rPr lang="en-US" altLang="zh-CN" sz="2000" b="1" dirty="0" smtClean="0">
                  <a:latin typeface="楷体" panose="02010609060101010101" pitchFamily="49" charset="-122"/>
                  <a:ea typeface="楷体" panose="02010609060101010101" pitchFamily="49" charset="-122"/>
                </a:rPr>
                <a:t>》</a:t>
              </a:r>
              <a:endParaRPr lang="zh-CN" altLang="en-US" sz="2000" b="1" dirty="0" smtClean="0">
                <a:latin typeface="楷体" panose="02010609060101010101" pitchFamily="49" charset="-122"/>
                <a:ea typeface="楷体" panose="02010609060101010101" pitchFamily="49" charset="-122"/>
              </a:endParaRPr>
            </a:p>
          </p:txBody>
        </p:sp>
        <p:sp>
          <p:nvSpPr>
            <p:cNvPr id="13" name="Oval 87"/>
            <p:cNvSpPr>
              <a:spLocks noChangeArrowheads="1"/>
            </p:cNvSpPr>
            <p:nvPr/>
          </p:nvSpPr>
          <p:spPr bwMode="auto">
            <a:xfrm>
              <a:off x="3400147" y="4752734"/>
              <a:ext cx="887426" cy="887788"/>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14" name="Oval 88"/>
            <p:cNvSpPr>
              <a:spLocks noChangeArrowheads="1"/>
            </p:cNvSpPr>
            <p:nvPr/>
          </p:nvSpPr>
          <p:spPr bwMode="auto">
            <a:xfrm>
              <a:off x="3507098" y="4869964"/>
              <a:ext cx="674047" cy="674322"/>
            </a:xfrm>
            <a:prstGeom prst="ellipse">
              <a:avLst/>
            </a:prstGeom>
            <a:solidFill>
              <a:srgbClr val="00B0F0"/>
            </a:solidFill>
            <a:ln w="38100">
              <a:solidFill>
                <a:srgbClr val="FFFFFF"/>
              </a:solidFill>
              <a:round/>
            </a:ln>
          </p:spPr>
          <p:txBody>
            <a:bodyPr anchor="ctr"/>
            <a:lstStyle/>
            <a:p>
              <a:pPr algn="ctr"/>
              <a:r>
                <a:rPr lang="en-US" altLang="zh-CN" sz="3200" b="1" dirty="0" smtClean="0">
                  <a:solidFill>
                    <a:schemeClr val="bg1"/>
                  </a:solidFill>
                  <a:latin typeface="Times New Roman" panose="02020603050405020304" pitchFamily="18" charset="0"/>
                  <a:ea typeface="微软雅黑" panose="020B0503020204020204" charset="-122"/>
                </a:rPr>
                <a:t>4</a:t>
              </a:r>
              <a:endParaRPr lang="zh-CN" altLang="zh-CN" sz="3200" b="1" dirty="0">
                <a:solidFill>
                  <a:schemeClr val="bg1"/>
                </a:solidFill>
                <a:latin typeface="Times New Roman" panose="02020603050405020304" pitchFamily="18" charset="0"/>
                <a:ea typeface="微软雅黑" panose="020B0503020204020204" charset="-122"/>
              </a:endParaRPr>
            </a:p>
          </p:txBody>
        </p:sp>
        <p:cxnSp>
          <p:nvCxnSpPr>
            <p:cNvPr id="15" name="直接连接符 14"/>
            <p:cNvCxnSpPr/>
            <p:nvPr/>
          </p:nvCxnSpPr>
          <p:spPr>
            <a:xfrm>
              <a:off x="3826448" y="5699887"/>
              <a:ext cx="4489213" cy="1242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2</a:t>
            </a:r>
            <a:r>
              <a:rPr lang="zh-CN" altLang="en-US" sz="3200" b="1" dirty="0" smtClean="0"/>
              <a:t>）</a:t>
            </a:r>
            <a:r>
              <a:rPr lang="zh-CN" altLang="en-US" sz="3200" dirty="0" smtClean="0"/>
              <a:t>工程监理资料管理标准化指南</a:t>
            </a:r>
            <a:r>
              <a:rPr lang="en-US" altLang="zh-CN" sz="3200" dirty="0" smtClean="0"/>
              <a:t>》</a:t>
            </a:r>
            <a:r>
              <a:rPr lang="zh-CN" altLang="en-US" sz="3200" dirty="0" smtClean="0"/>
              <a:t>简介</a:t>
            </a:r>
            <a:r>
              <a:rPr lang="en-US" altLang="zh-CN" sz="3200" dirty="0" smtClean="0"/>
              <a:t/>
            </a:r>
            <a:br>
              <a:rPr lang="en-US" altLang="zh-CN" sz="3200" dirty="0" smtClean="0"/>
            </a:br>
            <a:r>
              <a:rPr lang="en-US" altLang="zh-CN" sz="3200" dirty="0" smtClean="0"/>
              <a:t>         </a:t>
            </a:r>
            <a:r>
              <a:rPr lang="zh-CN" altLang="en-US" sz="2800" dirty="0" smtClean="0"/>
              <a:t>（市政公用工程） </a:t>
            </a:r>
            <a:r>
              <a:rPr lang="en-US" altLang="zh-CN" sz="2800" dirty="0" smtClean="0"/>
              <a:t>TB0101-202-2017</a:t>
            </a:r>
            <a:endParaRPr lang="zh-CN" altLang="en-US" sz="3200" b="1" dirty="0" smtClean="0"/>
          </a:p>
          <a:p>
            <a:pPr eaLnBrk="1" hangingPunct="1"/>
            <a:r>
              <a:rPr lang="zh-CN" altLang="en-US" dirty="0" smtClean="0"/>
              <a:t>第三部分  市政工程各专业验收类资料示例	</a:t>
            </a:r>
          </a:p>
          <a:p>
            <a:pPr eaLnBrk="1" hangingPunct="1"/>
            <a:r>
              <a:rPr lang="zh-CN" altLang="en-US" dirty="0" smtClean="0"/>
              <a:t>13  专业工程验收类资料示例	</a:t>
            </a:r>
          </a:p>
          <a:p>
            <a:pPr eaLnBrk="1" hangingPunct="1"/>
            <a:r>
              <a:rPr lang="zh-CN" altLang="en-US" dirty="0" smtClean="0"/>
              <a:t>第四部分  市政公用工程监理实施细则和见证计划案例	</a:t>
            </a:r>
          </a:p>
          <a:p>
            <a:pPr eaLnBrk="1" hangingPunct="1"/>
            <a:r>
              <a:rPr lang="zh-CN" altLang="en-US" dirty="0" smtClean="0"/>
              <a:t>案例1 监理实施细则案例-桥梁支座安装	</a:t>
            </a:r>
          </a:p>
          <a:p>
            <a:pPr eaLnBrk="1" hangingPunct="1"/>
            <a:r>
              <a:rPr lang="zh-CN" altLang="en-US" dirty="0" smtClean="0"/>
              <a:t>案例2 监理实施细则案例-顶管工程	</a:t>
            </a:r>
          </a:p>
          <a:p>
            <a:pPr eaLnBrk="1" hangingPunct="1"/>
            <a:r>
              <a:rPr lang="zh-CN" altLang="en-US" dirty="0" smtClean="0"/>
              <a:t>案例3 监理实施细则案例-高大模板支撑体系	</a:t>
            </a:r>
          </a:p>
          <a:p>
            <a:pPr eaLnBrk="1" hangingPunct="1"/>
            <a:r>
              <a:rPr lang="zh-CN" altLang="en-US" dirty="0" smtClean="0"/>
              <a:t>案例4 见证计划案例-轨道交通工程	</a:t>
            </a:r>
          </a:p>
          <a:p>
            <a:pPr eaLnBrk="1" hangingPunct="1"/>
            <a:r>
              <a:rPr lang="zh-CN" altLang="en-US" dirty="0" smtClean="0"/>
              <a:t>案例5 见证计划案例-综合管廊工程	</a:t>
            </a:r>
          </a:p>
          <a:p>
            <a:pPr eaLnBrk="1" hangingPunct="1"/>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r>
              <a:rPr lang="en-US" altLang="zh-CN" sz="3200" b="1" dirty="0" smtClean="0"/>
              <a:t>3</a:t>
            </a:r>
            <a:r>
              <a:rPr lang="zh-CN" altLang="en-US" sz="3200" b="1" dirty="0" smtClean="0"/>
              <a:t>）</a:t>
            </a:r>
            <a:r>
              <a:rPr lang="zh-CN" altLang="zh-CN" sz="3200" b="1" dirty="0" smtClean="0"/>
              <a:t>建筑材料、构配件和设备进场质量控制</a:t>
            </a:r>
            <a:endParaRPr lang="zh-CN" altLang="zh-CN" sz="3200" dirty="0" smtClean="0"/>
          </a:p>
          <a:p>
            <a:pPr>
              <a:buNone/>
            </a:pPr>
            <a:r>
              <a:rPr lang="en-US" altLang="zh-CN" sz="3200" b="1" dirty="0" smtClean="0"/>
              <a:t>         </a:t>
            </a:r>
            <a:r>
              <a:rPr lang="zh-CN" altLang="zh-CN" sz="3200" b="1" dirty="0" smtClean="0"/>
              <a:t>工作标准化指南</a:t>
            </a:r>
            <a:r>
              <a:rPr lang="en-US" altLang="zh-CN" sz="3200" dirty="0" smtClean="0"/>
              <a:t> </a:t>
            </a:r>
            <a:r>
              <a:rPr lang="zh-CN" altLang="en-US" sz="2800" dirty="0" smtClean="0"/>
              <a:t> </a:t>
            </a:r>
            <a:r>
              <a:rPr lang="en-US" altLang="zh-CN" sz="2800" dirty="0" smtClean="0"/>
              <a:t>TB0101-301-2018</a:t>
            </a:r>
            <a:endParaRPr lang="zh-CN" altLang="en-US" sz="3200" b="1" dirty="0" smtClean="0"/>
          </a:p>
          <a:p>
            <a:r>
              <a:rPr lang="en-US" altLang="zh-CN" sz="3200" b="1" cap="all" dirty="0" smtClean="0">
                <a:solidFill>
                  <a:schemeClr val="bg1"/>
                </a:solidFill>
                <a:hlinkClick r:id="" action="ppaction://hlinkfile"/>
              </a:rPr>
              <a:t>1　总 则	</a:t>
            </a:r>
            <a:r>
              <a:rPr lang="en-US" altLang="zh-CN" sz="3200" b="1" cap="all" dirty="0" smtClean="0">
                <a:solidFill>
                  <a:schemeClr val="bg1"/>
                </a:solidFill>
              </a:rPr>
              <a:t>    </a:t>
            </a:r>
            <a:r>
              <a:rPr lang="en-US" altLang="zh-CN" sz="3200" b="1" cap="all" dirty="0" smtClean="0">
                <a:solidFill>
                  <a:schemeClr val="bg1"/>
                </a:solidFill>
                <a:hlinkClick r:id="" action="ppaction://hlinkfile"/>
              </a:rPr>
              <a:t>2　术 语	</a:t>
            </a:r>
            <a:r>
              <a:rPr lang="en-US" altLang="zh-CN" sz="3200" b="1" cap="all" dirty="0" smtClean="0">
                <a:solidFill>
                  <a:schemeClr val="bg1"/>
                </a:solidFill>
              </a:rPr>
              <a:t>   </a:t>
            </a:r>
            <a:r>
              <a:rPr lang="en-US" altLang="zh-CN" sz="3200" b="1" cap="all" dirty="0" smtClean="0">
                <a:solidFill>
                  <a:schemeClr val="bg1"/>
                </a:solidFill>
                <a:hlinkClick r:id="" action="ppaction://hlinkfile"/>
              </a:rPr>
              <a:t>3  </a:t>
            </a:r>
            <a:r>
              <a:rPr lang="en-US" altLang="zh-CN" sz="3200" b="1" cap="all" dirty="0" err="1" smtClean="0">
                <a:solidFill>
                  <a:schemeClr val="bg1"/>
                </a:solidFill>
                <a:hlinkClick r:id="" action="ppaction://hlinkfile"/>
              </a:rPr>
              <a:t>基本规定</a:t>
            </a:r>
            <a:r>
              <a:rPr lang="en-US" altLang="zh-CN" sz="3200" b="1" cap="all" dirty="0" smtClean="0">
                <a:solidFill>
                  <a:schemeClr val="bg1"/>
                </a:solidFill>
                <a:hlinkClick r:id="" action="ppaction://hlinkfile"/>
              </a:rPr>
              <a:t>	</a:t>
            </a:r>
            <a:r>
              <a:rPr lang="en-US" altLang="zh-CN" sz="3200" b="1" cap="all" dirty="0" smtClean="0">
                <a:solidFill>
                  <a:schemeClr val="bg1"/>
                </a:solidFill>
              </a:rPr>
              <a:t> </a:t>
            </a:r>
            <a:endParaRPr lang="zh-CN" altLang="zh-CN" sz="3200" b="1" cap="all" dirty="0" smtClean="0">
              <a:solidFill>
                <a:schemeClr val="bg1"/>
              </a:solidFill>
            </a:endParaRPr>
          </a:p>
          <a:p>
            <a:r>
              <a:rPr lang="en-US" altLang="zh-CN" sz="3200" b="1" cap="all" dirty="0" smtClean="0">
                <a:solidFill>
                  <a:schemeClr val="bg1"/>
                </a:solidFill>
                <a:hlinkClick r:id="" action="ppaction://hlinkfile"/>
              </a:rPr>
              <a:t>4  </a:t>
            </a:r>
            <a:r>
              <a:rPr lang="en-US" altLang="zh-CN" sz="3200" b="1" cap="all" dirty="0" err="1" smtClean="0">
                <a:solidFill>
                  <a:schemeClr val="bg1"/>
                </a:solidFill>
                <a:hlinkClick r:id="" action="ppaction://hlinkfile"/>
              </a:rPr>
              <a:t>质量控制方法和程序</a:t>
            </a:r>
            <a:r>
              <a:rPr lang="en-US" altLang="zh-CN" sz="3200" b="1" cap="all" dirty="0" smtClean="0">
                <a:solidFill>
                  <a:schemeClr val="bg1"/>
                </a:solidFill>
                <a:hlinkClick r:id="" action="ppaction://hlinkfile"/>
              </a:rPr>
              <a:t>	</a:t>
            </a:r>
            <a:r>
              <a:rPr lang="en-US" altLang="zh-CN" sz="3200" b="1" cap="all" dirty="0" smtClean="0">
                <a:solidFill>
                  <a:schemeClr val="bg1"/>
                </a:solidFill>
              </a:rPr>
              <a:t> </a:t>
            </a:r>
            <a:endParaRPr lang="zh-CN" altLang="zh-CN" sz="3200" b="1" cap="all" dirty="0" smtClean="0">
              <a:solidFill>
                <a:schemeClr val="bg1"/>
              </a:solidFill>
            </a:endParaRPr>
          </a:p>
          <a:p>
            <a:r>
              <a:rPr lang="en-US" altLang="zh-CN" sz="2800" cap="small" dirty="0" smtClean="0">
                <a:solidFill>
                  <a:schemeClr val="bg1"/>
                </a:solidFill>
                <a:hlinkClick r:id="" action="ppaction://hlinkfile"/>
              </a:rPr>
              <a:t>4.1  </a:t>
            </a:r>
            <a:r>
              <a:rPr lang="en-US" altLang="zh-CN" sz="2800" cap="small" dirty="0" err="1" smtClean="0">
                <a:solidFill>
                  <a:schemeClr val="bg1"/>
                </a:solidFill>
                <a:hlinkClick r:id="" action="ppaction://hlinkfile"/>
              </a:rPr>
              <a:t>质量控制方法</a:t>
            </a:r>
            <a:r>
              <a:rPr lang="en-US" altLang="zh-CN" sz="2800" cap="small" dirty="0" smtClean="0">
                <a:solidFill>
                  <a:schemeClr val="bg1"/>
                </a:solidFill>
                <a:hlinkClick r:id="" action="ppaction://hlinkfile"/>
              </a:rPr>
              <a:t>	</a:t>
            </a:r>
            <a:r>
              <a:rPr lang="en-US" altLang="zh-CN" sz="2800" cap="small" dirty="0" smtClean="0">
                <a:solidFill>
                  <a:schemeClr val="bg1"/>
                </a:solidFill>
              </a:rPr>
              <a:t>      </a:t>
            </a:r>
            <a:r>
              <a:rPr lang="en-US" altLang="zh-CN" sz="2800" cap="small" dirty="0" smtClean="0">
                <a:solidFill>
                  <a:schemeClr val="bg1"/>
                </a:solidFill>
                <a:hlinkClick r:id="" action="ppaction://hlinkfile"/>
              </a:rPr>
              <a:t>4.2  </a:t>
            </a:r>
            <a:r>
              <a:rPr lang="en-US" altLang="zh-CN" sz="2800" cap="small" dirty="0" err="1" smtClean="0">
                <a:solidFill>
                  <a:schemeClr val="bg1"/>
                </a:solidFill>
                <a:hlinkClick r:id="" action="ppaction://hlinkfile"/>
              </a:rPr>
              <a:t>质量控制程序</a:t>
            </a:r>
            <a:r>
              <a:rPr lang="en-US" altLang="zh-CN" sz="2800" cap="small" dirty="0" smtClean="0">
                <a:solidFill>
                  <a:schemeClr val="bg1"/>
                </a:solidFill>
                <a:hlinkClick r:id="" action="ppaction://hlinkfile"/>
              </a:rPr>
              <a:t>	</a:t>
            </a:r>
            <a:r>
              <a:rPr lang="en-US" altLang="zh-CN" sz="2800" cap="small" dirty="0" smtClean="0">
                <a:solidFill>
                  <a:schemeClr val="bg1"/>
                </a:solidFill>
              </a:rPr>
              <a:t> </a:t>
            </a:r>
            <a:endParaRPr lang="zh-CN" altLang="zh-CN" sz="2800" cap="small" dirty="0" smtClean="0">
              <a:solidFill>
                <a:schemeClr val="bg1"/>
              </a:solidFill>
            </a:endParaRPr>
          </a:p>
          <a:p>
            <a:r>
              <a:rPr lang="en-US" altLang="zh-CN" sz="2800" cap="small" dirty="0" smtClean="0">
                <a:solidFill>
                  <a:schemeClr val="bg1"/>
                </a:solidFill>
                <a:hlinkClick r:id="" action="ppaction://hlinkfile"/>
              </a:rPr>
              <a:t>4.3  </a:t>
            </a:r>
            <a:r>
              <a:rPr lang="en-US" altLang="zh-CN" sz="2800" cap="small" dirty="0" err="1" smtClean="0">
                <a:solidFill>
                  <a:schemeClr val="bg1"/>
                </a:solidFill>
                <a:hlinkClick r:id="" action="ppaction://hlinkfile"/>
              </a:rPr>
              <a:t>质量证明文件核查</a:t>
            </a:r>
            <a:r>
              <a:rPr lang="en-US" altLang="zh-CN" sz="2800" cap="small" dirty="0" smtClean="0">
                <a:solidFill>
                  <a:schemeClr val="bg1"/>
                </a:solidFill>
                <a:hlinkClick r:id="" action="ppaction://hlinkfile"/>
              </a:rPr>
              <a:t>	</a:t>
            </a:r>
            <a:r>
              <a:rPr lang="en-US" altLang="zh-CN" sz="2800" cap="small" dirty="0" smtClean="0">
                <a:solidFill>
                  <a:schemeClr val="bg1"/>
                </a:solidFill>
              </a:rPr>
              <a:t>  </a:t>
            </a:r>
            <a:r>
              <a:rPr lang="en-US" altLang="zh-CN" sz="2800" cap="small" dirty="0" smtClean="0">
                <a:solidFill>
                  <a:schemeClr val="bg1"/>
                </a:solidFill>
                <a:hlinkClick r:id="" action="ppaction://hlinkfile"/>
              </a:rPr>
              <a:t>4.4  </a:t>
            </a:r>
            <a:r>
              <a:rPr lang="en-US" altLang="zh-CN" sz="2800" cap="small" dirty="0" err="1" smtClean="0">
                <a:solidFill>
                  <a:schemeClr val="bg1"/>
                </a:solidFill>
                <a:hlinkClick r:id="" action="ppaction://hlinkfile"/>
              </a:rPr>
              <a:t>外观质量检查</a:t>
            </a:r>
            <a:r>
              <a:rPr lang="en-US" altLang="zh-CN" sz="2800" cap="small" dirty="0" smtClean="0">
                <a:solidFill>
                  <a:schemeClr val="bg1"/>
                </a:solidFill>
                <a:hlinkClick r:id="" action="ppaction://hlinkfile"/>
              </a:rPr>
              <a:t>	</a:t>
            </a:r>
            <a:r>
              <a:rPr lang="en-US" altLang="zh-CN" sz="2800" cap="small" dirty="0" smtClean="0">
                <a:solidFill>
                  <a:schemeClr val="bg1"/>
                </a:solidFill>
              </a:rPr>
              <a:t> </a:t>
            </a:r>
            <a:endParaRPr lang="zh-CN" altLang="zh-CN" sz="2800" cap="small" dirty="0" smtClean="0">
              <a:solidFill>
                <a:schemeClr val="bg1"/>
              </a:solidFill>
            </a:endParaRPr>
          </a:p>
          <a:p>
            <a:r>
              <a:rPr lang="en-US" altLang="zh-CN" sz="2800" cap="small" dirty="0" smtClean="0">
                <a:solidFill>
                  <a:schemeClr val="bg1"/>
                </a:solidFill>
                <a:hlinkClick r:id="" action="ppaction://hlinkfile"/>
              </a:rPr>
              <a:t>4.5  </a:t>
            </a:r>
            <a:r>
              <a:rPr lang="en-US" altLang="zh-CN" sz="2800" cap="small" dirty="0" err="1" smtClean="0">
                <a:solidFill>
                  <a:schemeClr val="bg1"/>
                </a:solidFill>
                <a:hlinkClick r:id="" action="ppaction://hlinkfile"/>
              </a:rPr>
              <a:t>设备开箱检验</a:t>
            </a:r>
            <a:r>
              <a:rPr lang="en-US" altLang="zh-CN" sz="2800" cap="small" dirty="0" smtClean="0">
                <a:solidFill>
                  <a:schemeClr val="bg1"/>
                </a:solidFill>
                <a:hlinkClick r:id="" action="ppaction://hlinkfile"/>
              </a:rPr>
              <a:t>	</a:t>
            </a:r>
            <a:r>
              <a:rPr lang="en-US" altLang="zh-CN" sz="2800" cap="small" dirty="0" smtClean="0">
                <a:solidFill>
                  <a:schemeClr val="bg1"/>
                </a:solidFill>
              </a:rPr>
              <a:t>      </a:t>
            </a:r>
            <a:r>
              <a:rPr lang="en-US" altLang="zh-CN" sz="2800" cap="small" dirty="0" smtClean="0">
                <a:solidFill>
                  <a:schemeClr val="bg1"/>
                </a:solidFill>
                <a:hlinkClick r:id="" action="ppaction://hlinkfile"/>
              </a:rPr>
              <a:t>4.6  </a:t>
            </a:r>
            <a:r>
              <a:rPr lang="en-US" altLang="zh-CN" sz="2800" cap="small" dirty="0" err="1" smtClean="0">
                <a:solidFill>
                  <a:schemeClr val="bg1"/>
                </a:solidFill>
                <a:hlinkClick r:id="" action="ppaction://hlinkfile"/>
              </a:rPr>
              <a:t>见证取样</a:t>
            </a:r>
            <a:r>
              <a:rPr lang="en-US" altLang="zh-CN" sz="2800" cap="small" dirty="0" smtClean="0">
                <a:solidFill>
                  <a:schemeClr val="bg1"/>
                </a:solidFill>
                <a:hlinkClick r:id="" action="ppaction://hlinkfile"/>
              </a:rPr>
              <a:t>	</a:t>
            </a:r>
            <a:r>
              <a:rPr lang="en-US" altLang="zh-CN" sz="2800" cap="small" dirty="0" smtClean="0">
                <a:solidFill>
                  <a:schemeClr val="bg1"/>
                </a:solidFill>
              </a:rPr>
              <a:t> </a:t>
            </a:r>
            <a:endParaRPr lang="zh-CN" altLang="zh-CN" sz="2800" cap="small" dirty="0" smtClean="0">
              <a:solidFill>
                <a:schemeClr val="bg1"/>
              </a:solidFill>
            </a:endParaRPr>
          </a:p>
          <a:p>
            <a:r>
              <a:rPr lang="en-US" altLang="zh-CN" sz="2800" cap="small" dirty="0" smtClean="0">
                <a:solidFill>
                  <a:schemeClr val="bg1"/>
                </a:solidFill>
                <a:hlinkClick r:id="" action="ppaction://hlinkfile"/>
              </a:rPr>
              <a:t>4.7　</a:t>
            </a:r>
            <a:r>
              <a:rPr lang="en-US" altLang="zh-CN" sz="2800" cap="small" dirty="0" err="1" smtClean="0">
                <a:solidFill>
                  <a:schemeClr val="bg1"/>
                </a:solidFill>
                <a:hlinkClick r:id="" action="ppaction://hlinkfile"/>
              </a:rPr>
              <a:t>合格签认</a:t>
            </a:r>
            <a:r>
              <a:rPr lang="en-US" altLang="zh-CN" sz="2800" cap="small" dirty="0" smtClean="0">
                <a:solidFill>
                  <a:schemeClr val="bg1"/>
                </a:solidFill>
                <a:hlinkClick r:id="" action="ppaction://hlinkfile"/>
              </a:rPr>
              <a:t>	</a:t>
            </a:r>
            <a:r>
              <a:rPr lang="en-US" altLang="zh-CN" sz="2800" cap="small" dirty="0" smtClean="0">
                <a:solidFill>
                  <a:schemeClr val="bg1"/>
                </a:solidFill>
              </a:rPr>
              <a:t>          </a:t>
            </a:r>
            <a:r>
              <a:rPr lang="en-US" altLang="zh-CN" sz="2800" cap="small" dirty="0" smtClean="0">
                <a:solidFill>
                  <a:schemeClr val="bg1"/>
                </a:solidFill>
                <a:hlinkClick r:id="" action="ppaction://hlinkfile"/>
              </a:rPr>
              <a:t>4.8　</a:t>
            </a:r>
            <a:r>
              <a:rPr lang="en-US" altLang="zh-CN" sz="2800" cap="small" dirty="0" err="1" smtClean="0">
                <a:solidFill>
                  <a:schemeClr val="bg1"/>
                </a:solidFill>
                <a:hlinkClick r:id="" action="ppaction://hlinkfile"/>
              </a:rPr>
              <a:t>不合格处置</a:t>
            </a:r>
            <a:r>
              <a:rPr lang="en-US" altLang="zh-CN" sz="2800" cap="small" dirty="0" smtClean="0">
                <a:solidFill>
                  <a:schemeClr val="bg1"/>
                </a:solidFill>
                <a:hlinkClick r:id="" action="ppaction://hlinkfile"/>
              </a:rPr>
              <a:t>	</a:t>
            </a:r>
            <a:r>
              <a:rPr lang="en-US" altLang="zh-CN" sz="2800" cap="small" dirty="0" smtClean="0"/>
              <a:t> </a:t>
            </a:r>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r>
              <a:rPr lang="en-US" altLang="zh-CN" sz="3200" b="1" dirty="0" smtClean="0"/>
              <a:t>2</a:t>
            </a:r>
            <a:r>
              <a:rPr lang="zh-CN" altLang="en-US" sz="3200" b="1" dirty="0" smtClean="0"/>
              <a:t>）</a:t>
            </a:r>
            <a:r>
              <a:rPr lang="zh-CN" altLang="zh-CN" sz="3200" b="1" dirty="0" smtClean="0"/>
              <a:t>建筑材料、构配件和设备进场质量控制</a:t>
            </a:r>
            <a:endParaRPr lang="zh-CN" altLang="zh-CN" sz="3200" dirty="0" smtClean="0"/>
          </a:p>
          <a:p>
            <a:pPr>
              <a:buNone/>
            </a:pPr>
            <a:r>
              <a:rPr lang="en-US" altLang="zh-CN" sz="3200" b="1" dirty="0" smtClean="0"/>
              <a:t>         </a:t>
            </a:r>
            <a:r>
              <a:rPr lang="zh-CN" altLang="zh-CN" sz="3200" b="1" dirty="0" smtClean="0"/>
              <a:t>工作标准化指南</a:t>
            </a:r>
            <a:r>
              <a:rPr lang="en-US" altLang="zh-CN" sz="3200" dirty="0" smtClean="0"/>
              <a:t> </a:t>
            </a:r>
            <a:r>
              <a:rPr lang="zh-CN" altLang="en-US" sz="2800" dirty="0" smtClean="0"/>
              <a:t> </a:t>
            </a:r>
            <a:r>
              <a:rPr lang="en-US" altLang="zh-CN" sz="2800" dirty="0" smtClean="0"/>
              <a:t>TB0101-301-2018</a:t>
            </a:r>
            <a:endParaRPr lang="zh-CN" altLang="en-US" sz="3200" b="1" dirty="0" smtClean="0"/>
          </a:p>
          <a:p>
            <a:r>
              <a:rPr lang="en-US" altLang="zh-CN" b="1" cap="all" dirty="0" smtClean="0">
                <a:hlinkClick r:id="" action="ppaction://hlinkfile"/>
              </a:rPr>
              <a:t>5  </a:t>
            </a:r>
            <a:r>
              <a:rPr lang="en-US" altLang="zh-CN" b="1" cap="all" dirty="0" err="1" smtClean="0">
                <a:hlinkClick r:id="" action="ppaction://hlinkfile"/>
              </a:rPr>
              <a:t>主要材料、构配件和设备质量控制内容</a:t>
            </a:r>
            <a:r>
              <a:rPr lang="en-US" altLang="zh-CN" b="1" cap="all" dirty="0" smtClean="0">
                <a:hlinkClick r:id="" action="ppaction://hlinkfile"/>
              </a:rPr>
              <a:t>	</a:t>
            </a:r>
            <a:r>
              <a:rPr lang="en-US" altLang="zh-CN" b="1" cap="all" dirty="0" smtClean="0"/>
              <a:t> </a:t>
            </a:r>
            <a:endParaRPr lang="zh-CN" altLang="zh-CN" b="1" cap="all" dirty="0" smtClean="0"/>
          </a:p>
          <a:p>
            <a:r>
              <a:rPr lang="en-US" altLang="zh-CN" cap="small" dirty="0" smtClean="0">
                <a:hlinkClick r:id="" action="ppaction://hlinkfile"/>
              </a:rPr>
              <a:t>5.1　</a:t>
            </a:r>
            <a:r>
              <a:rPr lang="en-US" altLang="zh-CN" cap="small" dirty="0" err="1" smtClean="0">
                <a:hlinkClick r:id="" action="ppaction://hlinkfile"/>
              </a:rPr>
              <a:t>钢筋</a:t>
            </a:r>
            <a:r>
              <a:rPr lang="en-US" altLang="zh-CN" cap="small" dirty="0" smtClean="0">
                <a:hlinkClick r:id="" action="ppaction://hlinkfile"/>
              </a:rPr>
              <a:t>	</a:t>
            </a:r>
            <a:r>
              <a:rPr lang="en-US" altLang="zh-CN" cap="small" dirty="0" smtClean="0"/>
              <a:t>           </a:t>
            </a:r>
            <a:r>
              <a:rPr lang="en-US" altLang="zh-CN" cap="small" dirty="0" smtClean="0">
                <a:hlinkClick r:id="" action="ppaction://hlinkfile"/>
              </a:rPr>
              <a:t>5.2  </a:t>
            </a:r>
            <a:r>
              <a:rPr lang="en-US" altLang="zh-CN" cap="small" dirty="0" err="1" smtClean="0">
                <a:hlinkClick r:id="" action="ppaction://hlinkfile"/>
              </a:rPr>
              <a:t>预拌混凝土</a:t>
            </a:r>
            <a:r>
              <a:rPr lang="en-US" altLang="zh-CN" cap="small" dirty="0" smtClean="0">
                <a:hlinkClick r:id="" action="ppaction://hlinkfile"/>
              </a:rPr>
              <a:t>	</a:t>
            </a:r>
            <a:r>
              <a:rPr lang="en-US" altLang="zh-CN" cap="small" dirty="0" smtClean="0"/>
              <a:t> </a:t>
            </a:r>
            <a:endParaRPr lang="zh-CN" altLang="zh-CN" cap="small" dirty="0" smtClean="0"/>
          </a:p>
          <a:p>
            <a:r>
              <a:rPr lang="en-US" altLang="zh-CN" cap="small" dirty="0" smtClean="0">
                <a:hlinkClick r:id="" action="ppaction://hlinkfile"/>
              </a:rPr>
              <a:t>5.3　</a:t>
            </a:r>
            <a:r>
              <a:rPr lang="en-US" altLang="zh-CN" cap="small" dirty="0" err="1" smtClean="0">
                <a:hlinkClick r:id="" action="ppaction://hlinkfile"/>
              </a:rPr>
              <a:t>混凝土预制构件</a:t>
            </a:r>
            <a:r>
              <a:rPr lang="en-US" altLang="zh-CN" cap="small" dirty="0" smtClean="0">
                <a:hlinkClick r:id="" action="ppaction://hlinkfile"/>
              </a:rPr>
              <a:t>	</a:t>
            </a:r>
            <a:r>
              <a:rPr lang="en-US" altLang="zh-CN" cap="small" dirty="0" smtClean="0"/>
              <a:t>  </a:t>
            </a:r>
            <a:r>
              <a:rPr lang="en-US" altLang="zh-CN" cap="small" dirty="0" smtClean="0">
                <a:hlinkClick r:id="" action="ppaction://hlinkfile"/>
              </a:rPr>
              <a:t>5.4　</a:t>
            </a:r>
            <a:r>
              <a:rPr lang="en-US" altLang="zh-CN" cap="small" dirty="0" err="1" smtClean="0">
                <a:hlinkClick r:id="" action="ppaction://hlinkfile"/>
              </a:rPr>
              <a:t>防水材料</a:t>
            </a:r>
            <a:r>
              <a:rPr lang="en-US" altLang="zh-CN" cap="small" dirty="0" smtClean="0">
                <a:hlinkClick r:id="" action="ppaction://hlinkfile"/>
              </a:rPr>
              <a:t>	</a:t>
            </a:r>
            <a:r>
              <a:rPr lang="en-US" altLang="zh-CN" cap="small" dirty="0" smtClean="0"/>
              <a:t> </a:t>
            </a:r>
            <a:endParaRPr lang="zh-CN" altLang="zh-CN" cap="small" dirty="0" smtClean="0"/>
          </a:p>
          <a:p>
            <a:r>
              <a:rPr lang="en-US" altLang="zh-CN" cap="small" dirty="0" smtClean="0">
                <a:hlinkClick r:id="" action="ppaction://hlinkfile"/>
              </a:rPr>
              <a:t>5.5  </a:t>
            </a:r>
            <a:r>
              <a:rPr lang="en-US" altLang="zh-CN" cap="small" dirty="0" err="1" smtClean="0">
                <a:hlinkClick r:id="" action="ppaction://hlinkfile"/>
              </a:rPr>
              <a:t>保温材料</a:t>
            </a:r>
            <a:r>
              <a:rPr lang="en-US" altLang="zh-CN" cap="small" dirty="0" smtClean="0">
                <a:hlinkClick r:id="" action="ppaction://hlinkfile"/>
              </a:rPr>
              <a:t>	</a:t>
            </a:r>
            <a:r>
              <a:rPr lang="en-US" altLang="zh-CN" cap="small" dirty="0" smtClean="0"/>
              <a:t>       </a:t>
            </a:r>
            <a:r>
              <a:rPr lang="en-US" altLang="zh-CN" cap="small" dirty="0" smtClean="0">
                <a:hlinkClick r:id="" action="ppaction://hlinkfile"/>
              </a:rPr>
              <a:t>5.6  </a:t>
            </a:r>
            <a:r>
              <a:rPr lang="en-US" altLang="zh-CN" cap="small" dirty="0" err="1" smtClean="0">
                <a:hlinkClick r:id="" action="ppaction://hlinkfile"/>
              </a:rPr>
              <a:t>电线、电缆</a:t>
            </a:r>
            <a:r>
              <a:rPr lang="en-US" altLang="zh-CN" cap="small" dirty="0" smtClean="0">
                <a:hlinkClick r:id="" action="ppaction://hlinkfile"/>
              </a:rPr>
              <a:t>	</a:t>
            </a:r>
            <a:r>
              <a:rPr lang="en-US" altLang="zh-CN" cap="small" dirty="0" smtClean="0"/>
              <a:t> </a:t>
            </a:r>
            <a:endParaRPr lang="zh-CN" altLang="zh-CN" cap="small" dirty="0" smtClean="0"/>
          </a:p>
          <a:p>
            <a:r>
              <a:rPr lang="en-US" altLang="zh-CN" b="1" cap="all" dirty="0" err="1" smtClean="0">
                <a:hlinkClick r:id="" action="ppaction://hlinkfile"/>
              </a:rPr>
              <a:t>附录A</a:t>
            </a:r>
            <a:r>
              <a:rPr lang="en-US" altLang="zh-CN" b="1" cap="all" dirty="0" smtClean="0">
                <a:hlinkClick r:id="" action="ppaction://hlinkfile"/>
              </a:rPr>
              <a:t>  </a:t>
            </a:r>
            <a:r>
              <a:rPr lang="en-US" altLang="zh-CN" b="1" cap="all" dirty="0" err="1" smtClean="0">
                <a:hlinkClick r:id="" action="ppaction://hlinkfile"/>
              </a:rPr>
              <a:t>质量证明文件审查内容</a:t>
            </a:r>
            <a:r>
              <a:rPr lang="en-US" altLang="zh-CN" b="1" cap="all" dirty="0" smtClean="0">
                <a:hlinkClick r:id="" action="ppaction://hlinkfile"/>
              </a:rPr>
              <a:t>	</a:t>
            </a:r>
            <a:r>
              <a:rPr lang="en-US" altLang="zh-CN" b="1" cap="all" dirty="0" smtClean="0"/>
              <a:t> </a:t>
            </a:r>
            <a:endParaRPr lang="zh-CN" altLang="zh-CN" b="1" cap="all" dirty="0" smtClean="0"/>
          </a:p>
          <a:p>
            <a:r>
              <a:rPr lang="en-US" altLang="zh-CN" b="1" cap="all" dirty="0" err="1" smtClean="0">
                <a:hlinkClick r:id="" action="ppaction://hlinkfile"/>
              </a:rPr>
              <a:t>附录B</a:t>
            </a:r>
            <a:r>
              <a:rPr lang="en-US" altLang="zh-CN" b="1" cap="all" dirty="0" smtClean="0">
                <a:hlinkClick r:id="" action="ppaction://hlinkfile"/>
              </a:rPr>
              <a:t>  </a:t>
            </a:r>
            <a:r>
              <a:rPr lang="en-US" altLang="zh-CN" b="1" cap="all" dirty="0" err="1" smtClean="0">
                <a:hlinkClick r:id="" action="ppaction://hlinkfile"/>
              </a:rPr>
              <a:t>外观质量检查内容</a:t>
            </a:r>
            <a:r>
              <a:rPr lang="en-US" altLang="zh-CN" b="1" cap="all" dirty="0" smtClean="0">
                <a:hlinkClick r:id="" action="ppaction://hlinkfile"/>
              </a:rPr>
              <a:t>	</a:t>
            </a:r>
            <a:r>
              <a:rPr lang="en-US" altLang="zh-CN" b="1" cap="all" dirty="0" smtClean="0"/>
              <a:t> </a:t>
            </a:r>
            <a:endParaRPr lang="zh-CN" altLang="zh-CN" b="1" cap="all" dirty="0" smtClean="0"/>
          </a:p>
          <a:p>
            <a:r>
              <a:rPr lang="en-US" altLang="zh-CN" b="1" cap="all" dirty="0" err="1" smtClean="0">
                <a:hlinkClick r:id="" action="ppaction://hlinkfile"/>
              </a:rPr>
              <a:t>附录C</a:t>
            </a:r>
            <a:r>
              <a:rPr lang="en-US" altLang="zh-CN" b="1" cap="all" dirty="0" smtClean="0">
                <a:hlinkClick r:id="" action="ppaction://hlinkfile"/>
              </a:rPr>
              <a:t>  </a:t>
            </a:r>
            <a:r>
              <a:rPr lang="en-US" altLang="zh-CN" b="1" cap="all" dirty="0" err="1" smtClean="0">
                <a:hlinkClick r:id="" action="ppaction://hlinkfile"/>
              </a:rPr>
              <a:t>开箱检验内容</a:t>
            </a:r>
            <a:r>
              <a:rPr lang="en-US" altLang="zh-CN" b="1" cap="all" dirty="0" smtClean="0">
                <a:hlinkClick r:id="" action="ppaction://hlinkfile"/>
              </a:rPr>
              <a:t>	</a:t>
            </a:r>
            <a:r>
              <a:rPr lang="en-US" altLang="zh-CN" b="1" cap="all" dirty="0" smtClean="0"/>
              <a:t> </a:t>
            </a:r>
            <a:endParaRPr lang="zh-CN" altLang="zh-CN" b="1" cap="all" dirty="0" smtClean="0"/>
          </a:p>
          <a:p>
            <a:r>
              <a:rPr lang="en-US" altLang="zh-CN" b="1" cap="all" dirty="0" err="1" smtClean="0">
                <a:hlinkClick r:id="" action="ppaction://hlinkfile"/>
              </a:rPr>
              <a:t>附录D</a:t>
            </a:r>
            <a:r>
              <a:rPr lang="en-US" altLang="zh-CN" b="1" cap="all" dirty="0" smtClean="0">
                <a:hlinkClick r:id="" action="ppaction://hlinkfile"/>
              </a:rPr>
              <a:t>  </a:t>
            </a:r>
            <a:r>
              <a:rPr lang="en-US" altLang="zh-CN" b="1" cap="all" dirty="0" err="1" smtClean="0">
                <a:hlinkClick r:id="" action="ppaction://hlinkfile"/>
              </a:rPr>
              <a:t>复验和见证取样内容</a:t>
            </a:r>
            <a:r>
              <a:rPr lang="en-US" altLang="zh-CN" b="1" cap="all" dirty="0" smtClean="0">
                <a:hlinkClick r:id="" action="ppaction://hlinkfile"/>
              </a:rPr>
              <a:t>	</a:t>
            </a:r>
            <a:r>
              <a:rPr lang="en-US" altLang="zh-CN" b="1" cap="all" dirty="0" smtClean="0"/>
              <a:t> </a:t>
            </a:r>
            <a:endParaRPr lang="zh-CN" altLang="zh-CN" b="1" cap="all" dirty="0" smtClean="0"/>
          </a:p>
          <a:p>
            <a:r>
              <a:rPr lang="en-US" altLang="zh-CN" b="1" cap="all" dirty="0" err="1" smtClean="0">
                <a:hlinkClick r:id="" action="ppaction://hlinkfile"/>
              </a:rPr>
              <a:t>附录E</a:t>
            </a:r>
            <a:r>
              <a:rPr lang="en-US" altLang="zh-CN" b="1" cap="all" dirty="0" smtClean="0">
                <a:hlinkClick r:id="" action="ppaction://hlinkfile"/>
              </a:rPr>
              <a:t>  </a:t>
            </a:r>
            <a:r>
              <a:rPr lang="en-US" altLang="zh-CN" b="1" cap="all" dirty="0" err="1" smtClean="0">
                <a:hlinkClick r:id="" action="ppaction://hlinkfile"/>
              </a:rPr>
              <a:t>进场性能检验内容</a:t>
            </a:r>
            <a:r>
              <a:rPr lang="en-US" altLang="zh-CN" b="1" cap="all" dirty="0" smtClean="0">
                <a:hlinkClick r:id="" action="ppaction://hlinkfile"/>
              </a:rPr>
              <a:t>	</a:t>
            </a:r>
            <a:r>
              <a:rPr lang="en-US" altLang="zh-CN" b="1" cap="all" dirty="0" smtClean="0"/>
              <a:t>            </a:t>
            </a:r>
            <a:r>
              <a:rPr lang="en-US" altLang="zh-CN" dirty="0" err="1" smtClean="0">
                <a:hlinkClick r:id="" action="ppaction://hlinkfile"/>
              </a:rPr>
              <a:t>条文说明</a:t>
            </a:r>
            <a:r>
              <a:rPr lang="en-US" altLang="zh-CN" dirty="0" smtClean="0">
                <a:hlinkClick r:id="" action="ppaction://hlinkfile"/>
              </a:rPr>
              <a:t>	</a:t>
            </a:r>
            <a:r>
              <a:rPr lang="en-US" altLang="zh-CN" dirty="0" smtClean="0"/>
              <a:t> </a:t>
            </a:r>
            <a:endParaRPr lang="en-US" altLang="zh-CN" dirty="0" smtClean="0">
              <a:latin typeface="华文宋体" pitchFamily="2" charset="-122"/>
              <a:ea typeface="华文宋体" pitchFamily="2" charset="-122"/>
            </a:endParaRPr>
          </a:p>
          <a:p>
            <a:pPr eaLnBrk="1" hangingPunct="1"/>
            <a:endParaRPr lang="zh-CN" altLang="en-US" dirty="0" smtClean="0"/>
          </a:p>
          <a:p>
            <a:pPr eaLnBrk="1" hangingPunct="1"/>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二、标准化                                                        北京市建设监理协会</a:t>
            </a:r>
            <a:endParaRPr lang="en-US" altLang="zh-CN" sz="1600" dirty="0"/>
          </a:p>
        </p:txBody>
      </p:sp>
      <p:sp>
        <p:nvSpPr>
          <p:cNvPr id="11267" name="Rectangle 3"/>
          <p:cNvSpPr>
            <a:spLocks noGrp="1"/>
          </p:cNvSpPr>
          <p:nvPr>
            <p:ph idx="1"/>
          </p:nvPr>
        </p:nvSpPr>
        <p:spPr>
          <a:xfrm>
            <a:off x="340359" y="752474"/>
            <a:ext cx="8424817" cy="5622199"/>
          </a:xfrm>
        </p:spPr>
        <p:txBody>
          <a:bodyPr vert="horz" wrap="square" lIns="91440" tIns="45720" rIns="91440" bIns="45720" anchor="t"/>
          <a:lstStyle/>
          <a:p>
            <a:pPr eaLnBrk="1" hangingPunct="1"/>
            <a:r>
              <a:rPr lang="en-US" altLang="zh-CN" sz="3200" b="1" dirty="0" smtClean="0"/>
              <a:t>4</a:t>
            </a:r>
            <a:r>
              <a:rPr lang="zh-CN" altLang="en-US" sz="3200" b="1" dirty="0" smtClean="0"/>
              <a:t>）其他团体标准</a:t>
            </a:r>
            <a:endParaRPr lang="en-US" altLang="zh-CN" sz="3200" b="1" dirty="0" smtClean="0"/>
          </a:p>
          <a:p>
            <a:pPr eaLnBrk="1" hangingPunct="1">
              <a:buNone/>
            </a:pPr>
            <a:endParaRPr lang="zh-CN" altLang="en-US" sz="3200" b="1" dirty="0" smtClean="0"/>
          </a:p>
          <a:p>
            <a:pPr eaLnBrk="1" hangingPunct="1"/>
            <a:r>
              <a:rPr lang="zh-CN" altLang="en-US" dirty="0" smtClean="0">
                <a:latin typeface="华文宋体" pitchFamily="2" charset="-122"/>
                <a:ea typeface="华文宋体" pitchFamily="2" charset="-122"/>
              </a:rPr>
              <a:t>安全</a:t>
            </a:r>
            <a:endParaRPr lang="en-US" altLang="zh-CN" dirty="0" smtClean="0">
              <a:latin typeface="华文宋体" pitchFamily="2" charset="-122"/>
              <a:ea typeface="华文宋体" pitchFamily="2" charset="-122"/>
            </a:endParaRPr>
          </a:p>
          <a:p>
            <a:pPr eaLnBrk="1" hangingPunct="1"/>
            <a:r>
              <a:rPr lang="zh-CN" altLang="en-US" dirty="0" smtClean="0">
                <a:latin typeface="华文宋体" pitchFamily="2" charset="-122"/>
                <a:ea typeface="华文宋体" pitchFamily="2" charset="-122"/>
              </a:rPr>
              <a:t>装配式</a:t>
            </a:r>
            <a:endParaRPr lang="en-US" altLang="zh-CN" dirty="0" smtClean="0">
              <a:latin typeface="华文宋体" pitchFamily="2" charset="-122"/>
              <a:ea typeface="华文宋体" pitchFamily="2" charset="-122"/>
            </a:endParaRPr>
          </a:p>
          <a:p>
            <a:pPr eaLnBrk="1" hangingPunct="1"/>
            <a:r>
              <a:rPr lang="zh-CN" altLang="en-US" dirty="0" smtClean="0">
                <a:latin typeface="华文宋体" pitchFamily="2" charset="-122"/>
                <a:ea typeface="华文宋体" pitchFamily="2" charset="-122"/>
              </a:rPr>
              <a:t>全过程工程咨询</a:t>
            </a:r>
            <a:endParaRPr lang="en-US" altLang="zh-CN" dirty="0" smtClean="0">
              <a:latin typeface="华文宋体" pitchFamily="2" charset="-122"/>
              <a:ea typeface="华文宋体" pitchFamily="2" charset="-122"/>
            </a:endParaRPr>
          </a:p>
          <a:p>
            <a:endParaRPr lang="en-US" altLang="zh-CN" sz="3200"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r>
              <a:rPr lang="en-US" altLang="zh-CN" b="1" dirty="0" smtClean="0"/>
              <a:t>1</a:t>
            </a:r>
            <a:r>
              <a:rPr lang="zh-CN" altLang="en-US" b="1" dirty="0" smtClean="0"/>
              <a:t>、 学习什么？</a:t>
            </a:r>
            <a:endParaRPr lang="en-US" altLang="zh-CN" b="1" dirty="0" smtClean="0"/>
          </a:p>
          <a:p>
            <a:pPr eaLnBrk="1" hangingPunct="1">
              <a:buNone/>
            </a:pPr>
            <a:r>
              <a:rPr lang="en-US" altLang="zh-CN" b="1" dirty="0" smtClean="0"/>
              <a:t>          </a:t>
            </a:r>
            <a:r>
              <a:rPr lang="zh-CN" altLang="en-US" b="1" dirty="0" smtClean="0"/>
              <a:t>法律法规</a:t>
            </a:r>
            <a:r>
              <a:rPr lang="en-US" altLang="zh-CN" b="1" dirty="0" smtClean="0"/>
              <a:t>—</a:t>
            </a:r>
            <a:r>
              <a:rPr lang="zh-CN" altLang="en-US" b="1" dirty="0" smtClean="0"/>
              <a:t>关注中学</a:t>
            </a:r>
            <a:endParaRPr lang="en-US" altLang="zh-CN" b="1" dirty="0" smtClean="0"/>
          </a:p>
          <a:p>
            <a:pPr eaLnBrk="1" hangingPunct="1">
              <a:buNone/>
            </a:pPr>
            <a:r>
              <a:rPr lang="en-US" altLang="zh-CN" b="1" dirty="0" smtClean="0"/>
              <a:t>          </a:t>
            </a:r>
            <a:r>
              <a:rPr lang="zh-CN" altLang="en-US" b="1" dirty="0" smtClean="0"/>
              <a:t>团体标准</a:t>
            </a:r>
            <a:r>
              <a:rPr lang="en-US" altLang="zh-CN" b="1" dirty="0" smtClean="0"/>
              <a:t>—</a:t>
            </a:r>
            <a:r>
              <a:rPr lang="zh-CN" altLang="en-US" b="1" dirty="0" smtClean="0"/>
              <a:t>研究中学</a:t>
            </a:r>
            <a:endParaRPr lang="en-US" altLang="zh-CN" b="1" dirty="0" smtClean="0"/>
          </a:p>
          <a:p>
            <a:pPr eaLnBrk="1" hangingPunct="1">
              <a:buNone/>
            </a:pPr>
            <a:r>
              <a:rPr lang="en-US" altLang="zh-CN" b="1" dirty="0" smtClean="0"/>
              <a:t>          </a:t>
            </a:r>
            <a:r>
              <a:rPr lang="zh-CN" altLang="en-US" b="1" dirty="0" smtClean="0"/>
              <a:t>读图懂图</a:t>
            </a:r>
            <a:r>
              <a:rPr lang="en-US" altLang="zh-CN" b="1" dirty="0" smtClean="0"/>
              <a:t>—</a:t>
            </a:r>
            <a:r>
              <a:rPr lang="zh-CN" altLang="en-US" b="1" dirty="0" smtClean="0"/>
              <a:t>实践中学</a:t>
            </a:r>
            <a:endParaRPr lang="en-US" altLang="zh-CN" b="1" dirty="0" smtClean="0"/>
          </a:p>
          <a:p>
            <a:pPr eaLnBrk="1" hangingPunct="1">
              <a:buNone/>
            </a:pPr>
            <a:r>
              <a:rPr lang="en-US" altLang="zh-CN" b="1" dirty="0" smtClean="0"/>
              <a:t>          </a:t>
            </a:r>
            <a:r>
              <a:rPr lang="zh-CN" altLang="en-US" b="1" dirty="0" smtClean="0"/>
              <a:t>技术标准</a:t>
            </a:r>
            <a:r>
              <a:rPr lang="en-US" altLang="zh-CN" b="1" dirty="0" smtClean="0"/>
              <a:t>—</a:t>
            </a:r>
            <a:r>
              <a:rPr lang="zh-CN" altLang="en-US" b="1" dirty="0" smtClean="0"/>
              <a:t>急用先学</a:t>
            </a:r>
            <a:endParaRPr lang="en-US" altLang="zh-CN" b="1" dirty="0" smtClean="0"/>
          </a:p>
          <a:p>
            <a:pPr eaLnBrk="1" hangingPunct="1">
              <a:buNone/>
            </a:pPr>
            <a:r>
              <a:rPr lang="en-US" altLang="zh-CN" b="1" dirty="0" smtClean="0"/>
              <a:t>      </a:t>
            </a:r>
          </a:p>
          <a:p>
            <a:pPr eaLnBrk="1" hangingPunct="1">
              <a:buNone/>
            </a:pPr>
            <a:endParaRPr lang="en-US" altLang="zh-CN" b="1" dirty="0" smtClean="0">
              <a:sym typeface="+mn-ea"/>
            </a:endParaRPr>
          </a:p>
          <a:p>
            <a:pPr eaLnBrk="1" hangingPunct="1">
              <a:buNone/>
            </a:pPr>
            <a:endParaRPr lang="en-US" altLang="zh-CN" b="1" dirty="0" smtClean="0">
              <a:sym typeface="+mn-ea"/>
            </a:endParaRPr>
          </a:p>
          <a:p>
            <a:pPr marL="0" indent="0" eaLnBrk="1" fontAlgn="base" hangingPunct="1">
              <a:buNone/>
            </a:pPr>
            <a:endParaRPr lang="en-US" altLang="zh-CN" strike="noStrike" noProof="1">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6785" y="1861745"/>
            <a:ext cx="8419560" cy="4065719"/>
            <a:chOff x="196785" y="1861745"/>
            <a:chExt cx="8419560" cy="4065719"/>
          </a:xfrm>
        </p:grpSpPr>
        <p:pic>
          <p:nvPicPr>
            <p:cNvPr id="3" name="Picture 93"/>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2504625" y="1967001"/>
              <a:ext cx="1095375" cy="3960463"/>
            </a:xfrm>
            <a:prstGeom prst="rect">
              <a:avLst/>
            </a:prstGeom>
            <a:noFill/>
            <a:ln w="9525">
              <a:noFill/>
              <a:miter lim="800000"/>
              <a:headEnd/>
              <a:tailEnd/>
            </a:ln>
          </p:spPr>
        </p:pic>
        <p:grpSp>
          <p:nvGrpSpPr>
            <p:cNvPr id="4" name="组合 142"/>
            <p:cNvGrpSpPr/>
            <p:nvPr/>
          </p:nvGrpSpPr>
          <p:grpSpPr bwMode="auto">
            <a:xfrm>
              <a:off x="3386033" y="2849294"/>
              <a:ext cx="5183585" cy="889004"/>
              <a:chOff x="4373708" y="4608805"/>
              <a:chExt cx="4336974" cy="889757"/>
            </a:xfrm>
          </p:grpSpPr>
          <p:grpSp>
            <p:nvGrpSpPr>
              <p:cNvPr id="5" name="Group 83"/>
              <p:cNvGrpSpPr/>
              <p:nvPr/>
            </p:nvGrpSpPr>
            <p:grpSpPr bwMode="auto">
              <a:xfrm>
                <a:off x="4373708" y="4608805"/>
                <a:ext cx="753997" cy="889757"/>
                <a:chOff x="1653" y="5945"/>
                <a:chExt cx="1445" cy="1701"/>
              </a:xfrm>
            </p:grpSpPr>
            <p:sp>
              <p:nvSpPr>
                <p:cNvPr id="32" name="Oval 84"/>
                <p:cNvSpPr>
                  <a:spLocks noChangeArrowheads="1"/>
                </p:cNvSpPr>
                <p:nvPr/>
              </p:nvSpPr>
              <p:spPr bwMode="auto">
                <a:xfrm>
                  <a:off x="1653" y="5945"/>
                  <a:ext cx="1445" cy="1701"/>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33" name="Oval 85"/>
                <p:cNvSpPr>
                  <a:spLocks noChangeArrowheads="1"/>
                </p:cNvSpPr>
                <p:nvPr/>
              </p:nvSpPr>
              <p:spPr bwMode="auto">
                <a:xfrm>
                  <a:off x="1858" y="6149"/>
                  <a:ext cx="1155" cy="1292"/>
                </a:xfrm>
                <a:prstGeom prst="ellipse">
                  <a:avLst/>
                </a:prstGeom>
                <a:solidFill>
                  <a:srgbClr val="00B0F0"/>
                </a:solidFill>
                <a:ln w="38100">
                  <a:solidFill>
                    <a:srgbClr val="FFFFFF"/>
                  </a:solidFill>
                  <a:round/>
                </a:ln>
              </p:spPr>
              <p:txBody>
                <a:bodyPr anchor="ctr"/>
                <a:lstStyle/>
                <a:p>
                  <a:pPr algn="ctr"/>
                  <a:r>
                    <a:rPr lang="en-US" altLang="zh-CN" sz="3200" b="1" dirty="0">
                      <a:solidFill>
                        <a:schemeClr val="bg1"/>
                      </a:solidFill>
                      <a:latin typeface="Times New Roman" panose="02020603050405020304" pitchFamily="18" charset="0"/>
                      <a:ea typeface="微软雅黑" panose="020B0503020204020204" charset="-122"/>
                    </a:rPr>
                    <a:t>2</a:t>
                  </a:r>
                  <a:endParaRPr lang="zh-CN" altLang="zh-CN" sz="3200" b="1" dirty="0">
                    <a:solidFill>
                      <a:schemeClr val="bg1"/>
                    </a:solidFill>
                    <a:latin typeface="Times New Roman" panose="02020603050405020304" pitchFamily="18" charset="0"/>
                    <a:ea typeface="微软雅黑" panose="020B0503020204020204" charset="-122"/>
                  </a:endParaRPr>
                </a:p>
              </p:txBody>
            </p:sp>
          </p:grpSp>
          <p:sp>
            <p:nvSpPr>
              <p:cNvPr id="31" name="TextBox 10"/>
              <p:cNvSpPr txBox="1">
                <a:spLocks noChangeArrowheads="1"/>
              </p:cNvSpPr>
              <p:nvPr/>
            </p:nvSpPr>
            <p:spPr bwMode="auto">
              <a:xfrm>
                <a:off x="5159334" y="4839336"/>
                <a:ext cx="3551348" cy="400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a:solidFill>
                      <a:schemeClr val="tx1"/>
                    </a:solidFill>
                    <a:latin typeface="Franklin Gothic Medium" panose="020B0603020102090204" pitchFamily="34" charset="0"/>
                    <a:ea typeface="宋体" panose="02010600030101010101" pitchFamily="2" charset="-122"/>
                  </a:defRPr>
                </a:lvl1pPr>
                <a:lvl2pPr marL="742950" indent="-285750" eaLnBrk="0" hangingPunct="0">
                  <a:defRPr>
                    <a:solidFill>
                      <a:schemeClr val="tx1"/>
                    </a:solidFill>
                    <a:latin typeface="Franklin Gothic Medium" panose="020B0603020102090204" pitchFamily="34" charset="0"/>
                    <a:ea typeface="宋体" panose="02010600030101010101" pitchFamily="2" charset="-122"/>
                  </a:defRPr>
                </a:lvl2pPr>
                <a:lvl3pPr marL="1143000" indent="-228600" eaLnBrk="0" hangingPunct="0">
                  <a:defRPr>
                    <a:solidFill>
                      <a:schemeClr val="tx1"/>
                    </a:solidFill>
                    <a:latin typeface="Franklin Gothic Medium" panose="020B0603020102090204" pitchFamily="34" charset="0"/>
                    <a:ea typeface="宋体" panose="02010600030101010101" pitchFamily="2" charset="-122"/>
                  </a:defRPr>
                </a:lvl3pPr>
                <a:lvl4pPr marL="1600200" indent="-228600" eaLnBrk="0" hangingPunct="0">
                  <a:defRPr>
                    <a:solidFill>
                      <a:schemeClr val="tx1"/>
                    </a:solidFill>
                    <a:latin typeface="Franklin Gothic Medium" panose="020B0603020102090204" pitchFamily="34" charset="0"/>
                    <a:ea typeface="宋体" panose="02010600030101010101" pitchFamily="2" charset="-122"/>
                  </a:defRPr>
                </a:lvl4pPr>
                <a:lvl5pPr marL="2057400" indent="-228600" eaLnBrk="0" hangingPunct="0">
                  <a:defRPr>
                    <a:solidFill>
                      <a:schemeClr val="tx1"/>
                    </a:solidFill>
                    <a:latin typeface="Franklin Gothic Medium" panose="020B06030201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9pPr>
              </a:lstStyle>
              <a:p>
                <a:r>
                  <a:rPr lang="zh-CN" altLang="en-US" sz="2000" b="1" spc="-30" dirty="0" smtClean="0">
                    <a:latin typeface="楷体" panose="02010609060101010101" pitchFamily="49" charset="-122"/>
                    <a:ea typeface="楷体" panose="02010609060101010101" pitchFamily="49" charset="-122"/>
                  </a:rPr>
                  <a:t>设计类标准</a:t>
                </a:r>
              </a:p>
            </p:txBody>
          </p:sp>
        </p:grpSp>
        <p:grpSp>
          <p:nvGrpSpPr>
            <p:cNvPr id="9" name="组合 143"/>
            <p:cNvGrpSpPr/>
            <p:nvPr/>
          </p:nvGrpSpPr>
          <p:grpSpPr bwMode="auto">
            <a:xfrm>
              <a:off x="3409312" y="3911974"/>
              <a:ext cx="5138793" cy="1117507"/>
              <a:chOff x="4357533" y="5425337"/>
              <a:chExt cx="5139667" cy="1119985"/>
            </a:xfrm>
          </p:grpSpPr>
          <p:grpSp>
            <p:nvGrpSpPr>
              <p:cNvPr id="11" name="Group 86"/>
              <p:cNvGrpSpPr/>
              <p:nvPr/>
            </p:nvGrpSpPr>
            <p:grpSpPr bwMode="auto">
              <a:xfrm>
                <a:off x="4357533" y="5425337"/>
                <a:ext cx="887577" cy="889757"/>
                <a:chOff x="1622" y="5594"/>
                <a:chExt cx="1701" cy="1701"/>
              </a:xfrm>
            </p:grpSpPr>
            <p:sp>
              <p:nvSpPr>
                <p:cNvPr id="28" name="Oval 87"/>
                <p:cNvSpPr>
                  <a:spLocks noChangeArrowheads="1"/>
                </p:cNvSpPr>
                <p:nvPr/>
              </p:nvSpPr>
              <p:spPr bwMode="auto">
                <a:xfrm>
                  <a:off x="1622" y="5594"/>
                  <a:ext cx="1701" cy="1701"/>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29" name="Oval 88"/>
                <p:cNvSpPr>
                  <a:spLocks noChangeArrowheads="1"/>
                </p:cNvSpPr>
                <p:nvPr/>
              </p:nvSpPr>
              <p:spPr bwMode="auto">
                <a:xfrm>
                  <a:off x="1847" y="5818"/>
                  <a:ext cx="1292" cy="1292"/>
                </a:xfrm>
                <a:prstGeom prst="ellipse">
                  <a:avLst/>
                </a:prstGeom>
                <a:solidFill>
                  <a:srgbClr val="00B0F0"/>
                </a:solidFill>
                <a:ln w="38100">
                  <a:solidFill>
                    <a:srgbClr val="FFFFFF"/>
                  </a:solidFill>
                  <a:round/>
                </a:ln>
              </p:spPr>
              <p:txBody>
                <a:bodyPr anchor="ctr"/>
                <a:lstStyle/>
                <a:p>
                  <a:pPr algn="ctr"/>
                  <a:r>
                    <a:rPr lang="en-US" altLang="zh-CN" sz="3200" b="1" dirty="0">
                      <a:solidFill>
                        <a:schemeClr val="bg1"/>
                      </a:solidFill>
                      <a:latin typeface="Times New Roman" panose="02020603050405020304" pitchFamily="18" charset="0"/>
                      <a:ea typeface="微软雅黑" panose="020B0503020204020204" charset="-122"/>
                    </a:rPr>
                    <a:t>3</a:t>
                  </a:r>
                  <a:endParaRPr lang="zh-CN" altLang="zh-CN" sz="3200" b="1" dirty="0">
                    <a:solidFill>
                      <a:schemeClr val="bg1"/>
                    </a:solidFill>
                    <a:latin typeface="Times New Roman" panose="02020603050405020304" pitchFamily="18" charset="0"/>
                    <a:ea typeface="微软雅黑" panose="020B0503020204020204" charset="-122"/>
                  </a:endParaRPr>
                </a:p>
              </p:txBody>
            </p:sp>
          </p:grpSp>
          <p:sp>
            <p:nvSpPr>
              <p:cNvPr id="27" name="TextBox 26"/>
              <p:cNvSpPr txBox="1">
                <a:spLocks noChangeArrowheads="1"/>
              </p:cNvSpPr>
              <p:nvPr/>
            </p:nvSpPr>
            <p:spPr bwMode="auto">
              <a:xfrm>
                <a:off x="5314617" y="6046261"/>
                <a:ext cx="4182583" cy="499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Medium" panose="020B0603020102090204" pitchFamily="34" charset="0"/>
                    <a:ea typeface="宋体" panose="02010600030101010101" pitchFamily="2" charset="-122"/>
                  </a:defRPr>
                </a:lvl1pPr>
                <a:lvl2pPr marL="742950" indent="-285750" eaLnBrk="0" hangingPunct="0">
                  <a:defRPr>
                    <a:solidFill>
                      <a:schemeClr val="tx1"/>
                    </a:solidFill>
                    <a:latin typeface="Franklin Gothic Medium" panose="020B0603020102090204" pitchFamily="34" charset="0"/>
                    <a:ea typeface="宋体" panose="02010600030101010101" pitchFamily="2" charset="-122"/>
                  </a:defRPr>
                </a:lvl2pPr>
                <a:lvl3pPr marL="1143000" indent="-228600" eaLnBrk="0" hangingPunct="0">
                  <a:defRPr>
                    <a:solidFill>
                      <a:schemeClr val="tx1"/>
                    </a:solidFill>
                    <a:latin typeface="Franklin Gothic Medium" panose="020B0603020102090204" pitchFamily="34" charset="0"/>
                    <a:ea typeface="宋体" panose="02010600030101010101" pitchFamily="2" charset="-122"/>
                  </a:defRPr>
                </a:lvl3pPr>
                <a:lvl4pPr marL="1600200" indent="-228600" eaLnBrk="0" hangingPunct="0">
                  <a:defRPr>
                    <a:solidFill>
                      <a:schemeClr val="tx1"/>
                    </a:solidFill>
                    <a:latin typeface="Franklin Gothic Medium" panose="020B0603020102090204" pitchFamily="34" charset="0"/>
                    <a:ea typeface="宋体" panose="02010600030101010101" pitchFamily="2" charset="-122"/>
                  </a:defRPr>
                </a:lvl4pPr>
                <a:lvl5pPr marL="2057400" indent="-228600" eaLnBrk="0" hangingPunct="0">
                  <a:defRPr>
                    <a:solidFill>
                      <a:schemeClr val="tx1"/>
                    </a:solidFill>
                    <a:latin typeface="Franklin Gothic Medium" panose="020B06030201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9pPr>
              </a:lstStyle>
              <a:p>
                <a:pPr algn="just">
                  <a:lnSpc>
                    <a:spcPct val="120000"/>
                  </a:lnSpc>
                  <a:buClr>
                    <a:schemeClr val="accent2"/>
                  </a:buClr>
                  <a:buFont typeface="Wingdings" panose="05000000000000000000" pitchFamily="2" charset="2"/>
                  <a:buNone/>
                </a:pPr>
                <a:endParaRPr lang="zh-CN" altLang="en-US" sz="2400" b="1" dirty="0">
                  <a:latin typeface="微软雅黑" panose="020B0503020204020204" charset="-122"/>
                  <a:ea typeface="微软雅黑" panose="020B0503020204020204" charset="-122"/>
                </a:endParaRPr>
              </a:p>
            </p:txBody>
          </p:sp>
        </p:grpSp>
        <p:cxnSp>
          <p:nvCxnSpPr>
            <p:cNvPr id="6" name="直接连接符 5"/>
            <p:cNvCxnSpPr/>
            <p:nvPr/>
          </p:nvCxnSpPr>
          <p:spPr>
            <a:xfrm flipV="1">
              <a:off x="3897609" y="2753958"/>
              <a:ext cx="4471840" cy="1001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887333" y="3757940"/>
              <a:ext cx="4482116" cy="7237"/>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899959" y="4880513"/>
              <a:ext cx="4458733" cy="2497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6" name="组合 40"/>
            <p:cNvGrpSpPr/>
            <p:nvPr/>
          </p:nvGrpSpPr>
          <p:grpSpPr>
            <a:xfrm>
              <a:off x="196785" y="2640254"/>
              <a:ext cx="2273782" cy="2444740"/>
              <a:chOff x="496714" y="2413862"/>
              <a:chExt cx="2472520" cy="2601912"/>
            </a:xfrm>
          </p:grpSpPr>
          <p:grpSp>
            <p:nvGrpSpPr>
              <p:cNvPr id="20" name="组合 59"/>
              <p:cNvGrpSpPr/>
              <p:nvPr/>
            </p:nvGrpSpPr>
            <p:grpSpPr bwMode="auto">
              <a:xfrm>
                <a:off x="496714" y="2413862"/>
                <a:ext cx="2472520" cy="2601912"/>
                <a:chOff x="1306587" y="2467767"/>
                <a:chExt cx="2473325" cy="2601913"/>
              </a:xfrm>
            </p:grpSpPr>
            <p:pic>
              <p:nvPicPr>
                <p:cNvPr id="24" name="Picture 94"/>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306587" y="2467767"/>
                  <a:ext cx="2473325" cy="2601913"/>
                </a:xfrm>
                <a:prstGeom prst="rect">
                  <a:avLst/>
                </a:prstGeom>
                <a:noFill/>
                <a:ln>
                  <a:noFill/>
                </a:ln>
              </p:spPr>
            </p:pic>
            <p:sp>
              <p:nvSpPr>
                <p:cNvPr id="25" name="椭圆 18"/>
                <p:cNvSpPr/>
                <p:nvPr/>
              </p:nvSpPr>
              <p:spPr>
                <a:xfrm>
                  <a:off x="1489208" y="2823368"/>
                  <a:ext cx="2086654" cy="20875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微软雅黑" panose="020B0503020204020204" charset="-122"/>
                  </a:endParaRPr>
                </a:p>
              </p:txBody>
            </p:sp>
          </p:grpSp>
          <p:sp>
            <p:nvSpPr>
              <p:cNvPr id="21" name="椭圆 20"/>
              <p:cNvSpPr/>
              <p:nvPr/>
            </p:nvSpPr>
            <p:spPr bwMode="auto">
              <a:xfrm>
                <a:off x="522113" y="2575788"/>
                <a:ext cx="2376487" cy="2376487"/>
              </a:xfrm>
              <a:prstGeom prst="ellipse">
                <a:avLst/>
              </a:prstGeom>
              <a:noFill/>
              <a:ln w="2540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微软雅黑" panose="020B0503020204020204" charset="-122"/>
                </a:endParaRPr>
              </a:p>
            </p:txBody>
          </p:sp>
          <p:sp>
            <p:nvSpPr>
              <p:cNvPr id="22" name="矩形 3"/>
              <p:cNvSpPr>
                <a:spLocks noChangeArrowheads="1"/>
              </p:cNvSpPr>
              <p:nvPr/>
            </p:nvSpPr>
            <p:spPr bwMode="auto">
              <a:xfrm>
                <a:off x="2087753" y="3276922"/>
                <a:ext cx="1846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zh-CN" altLang="zh-CN">
                  <a:latin typeface="微软雅黑" panose="020B0503020204020204" charset="-122"/>
                  <a:ea typeface="微软雅黑" panose="020B0503020204020204" charset="-122"/>
                </a:endParaRPr>
              </a:p>
            </p:txBody>
          </p:sp>
          <p:sp>
            <p:nvSpPr>
              <p:cNvPr id="23" name="矩形 11"/>
              <p:cNvSpPr/>
              <p:nvPr/>
            </p:nvSpPr>
            <p:spPr bwMode="auto">
              <a:xfrm>
                <a:off x="791598" y="3168056"/>
                <a:ext cx="1908175" cy="1015446"/>
              </a:xfrm>
              <a:prstGeom prst="rect">
                <a:avLst/>
              </a:prstGeom>
            </p:spPr>
            <p:txBody>
              <a:bodyPr>
                <a:spAutoFit/>
              </a:bodyPr>
              <a:lstStyle/>
              <a:p>
                <a:pPr algn="ctr" fontAlgn="auto">
                  <a:spcBef>
                    <a:spcPts val="0"/>
                  </a:spcBef>
                  <a:spcAft>
                    <a:spcPts val="0"/>
                  </a:spcAft>
                  <a:defRPr/>
                </a:pPr>
                <a:r>
                  <a:rPr lang="zh-CN" altLang="en-US" sz="2800" b="1" dirty="0" smtClean="0">
                    <a:solidFill>
                      <a:srgbClr val="002060"/>
                    </a:solidFill>
                    <a:effectLst>
                      <a:outerShdw blurRad="63500" sx="102000" sy="102000" algn="ctr" rotWithShape="0">
                        <a:prstClr val="black">
                          <a:alpha val="40000"/>
                        </a:prstClr>
                      </a:outerShdw>
                    </a:effectLst>
                    <a:latin typeface="微软雅黑" panose="020B0503020204020204" charset="-122"/>
                    <a:ea typeface="+mn-ea"/>
                  </a:rPr>
                  <a:t>技术类</a:t>
                </a:r>
                <a:endParaRPr lang="en-US" altLang="zh-CN" sz="2800" b="1" dirty="0" smtClean="0">
                  <a:solidFill>
                    <a:srgbClr val="002060"/>
                  </a:solidFill>
                  <a:effectLst>
                    <a:outerShdw blurRad="63500" sx="102000" sy="102000" algn="ctr" rotWithShape="0">
                      <a:prstClr val="black">
                        <a:alpha val="40000"/>
                      </a:prstClr>
                    </a:outerShdw>
                  </a:effectLst>
                  <a:latin typeface="微软雅黑" panose="020B0503020204020204" charset="-122"/>
                  <a:ea typeface="+mn-ea"/>
                </a:endParaRPr>
              </a:p>
              <a:p>
                <a:pPr algn="ctr" fontAlgn="auto">
                  <a:spcBef>
                    <a:spcPts val="0"/>
                  </a:spcBef>
                  <a:spcAft>
                    <a:spcPts val="0"/>
                  </a:spcAft>
                  <a:defRPr/>
                </a:pPr>
                <a:r>
                  <a:rPr lang="zh-CN" altLang="en-US" sz="2800" b="1" dirty="0" smtClean="0">
                    <a:solidFill>
                      <a:srgbClr val="002060"/>
                    </a:solidFill>
                    <a:effectLst>
                      <a:outerShdw blurRad="63500" sx="102000" sy="102000" algn="ctr" rotWithShape="0">
                        <a:prstClr val="black">
                          <a:alpha val="40000"/>
                        </a:prstClr>
                      </a:outerShdw>
                    </a:effectLst>
                    <a:latin typeface="微软雅黑" panose="020B0503020204020204" charset="-122"/>
                    <a:ea typeface="+mn-ea"/>
                  </a:rPr>
                  <a:t>标准</a:t>
                </a:r>
                <a:endParaRPr lang="en-US" altLang="zh-CN" sz="2800" b="1" dirty="0">
                  <a:solidFill>
                    <a:srgbClr val="002060"/>
                  </a:solidFill>
                  <a:effectLst>
                    <a:outerShdw blurRad="63500" sx="102000" sy="102000" algn="ctr" rotWithShape="0">
                      <a:prstClr val="black">
                        <a:alpha val="40000"/>
                      </a:prstClr>
                    </a:outerShdw>
                  </a:effectLst>
                  <a:latin typeface="微软雅黑" panose="020B0503020204020204" charset="-122"/>
                  <a:ea typeface="+mn-ea"/>
                </a:endParaRPr>
              </a:p>
            </p:txBody>
          </p:sp>
        </p:grpSp>
        <p:sp>
          <p:nvSpPr>
            <p:cNvPr id="10" name="矩形 9"/>
            <p:cNvSpPr/>
            <p:nvPr/>
          </p:nvSpPr>
          <p:spPr>
            <a:xfrm>
              <a:off x="4330428" y="5189535"/>
              <a:ext cx="4047030" cy="400110"/>
            </a:xfrm>
            <a:prstGeom prst="rect">
              <a:avLst/>
            </a:prstGeom>
          </p:spPr>
          <p:txBody>
            <a:bodyPr wrap="square">
              <a:spAutoFit/>
            </a:bodyPr>
            <a:lstStyle/>
            <a:p>
              <a:r>
                <a:rPr lang="zh-CN" altLang="en-US" sz="2000" b="1" dirty="0" smtClean="0">
                  <a:latin typeface="楷体" panose="02010609060101010101" pitchFamily="49" charset="-122"/>
                  <a:ea typeface="楷体" panose="02010609060101010101" pitchFamily="49" charset="-122"/>
                </a:rPr>
                <a:t>工程质量验评类标准</a:t>
              </a:r>
            </a:p>
          </p:txBody>
        </p:sp>
        <p:grpSp>
          <p:nvGrpSpPr>
            <p:cNvPr id="26" name="组合 140"/>
            <p:cNvGrpSpPr/>
            <p:nvPr/>
          </p:nvGrpSpPr>
          <p:grpSpPr bwMode="auto">
            <a:xfrm>
              <a:off x="3441190" y="1861745"/>
              <a:ext cx="5175155" cy="886789"/>
              <a:chOff x="4346574" y="2908129"/>
              <a:chExt cx="5175697" cy="887576"/>
            </a:xfrm>
          </p:grpSpPr>
          <p:grpSp>
            <p:nvGrpSpPr>
              <p:cNvPr id="30" name="Group 77"/>
              <p:cNvGrpSpPr/>
              <p:nvPr/>
            </p:nvGrpSpPr>
            <p:grpSpPr bwMode="auto">
              <a:xfrm>
                <a:off x="4346574" y="2908129"/>
                <a:ext cx="887577" cy="887576"/>
                <a:chOff x="1601" y="6377"/>
                <a:chExt cx="1701" cy="1701"/>
              </a:xfrm>
            </p:grpSpPr>
            <p:sp>
              <p:nvSpPr>
                <p:cNvPr id="18" name="Oval 78"/>
                <p:cNvSpPr>
                  <a:spLocks noChangeArrowheads="1"/>
                </p:cNvSpPr>
                <p:nvPr/>
              </p:nvSpPr>
              <p:spPr bwMode="auto">
                <a:xfrm>
                  <a:off x="1601" y="6377"/>
                  <a:ext cx="1701" cy="1701"/>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19" name="Oval 79"/>
                <p:cNvSpPr>
                  <a:spLocks noChangeArrowheads="1"/>
                </p:cNvSpPr>
                <p:nvPr/>
              </p:nvSpPr>
              <p:spPr bwMode="auto">
                <a:xfrm>
                  <a:off x="1800" y="6562"/>
                  <a:ext cx="1292" cy="1292"/>
                </a:xfrm>
                <a:prstGeom prst="ellipse">
                  <a:avLst/>
                </a:prstGeom>
                <a:solidFill>
                  <a:srgbClr val="00B0F0"/>
                </a:solidFill>
                <a:ln w="38100">
                  <a:solidFill>
                    <a:srgbClr val="FFFFFF"/>
                  </a:solidFill>
                  <a:round/>
                </a:ln>
              </p:spPr>
              <p:txBody>
                <a:bodyPr anchor="ctr"/>
                <a:lstStyle/>
                <a:p>
                  <a:pPr algn="ctr"/>
                  <a:r>
                    <a:rPr lang="en-US" altLang="zh-CN" sz="3200" b="1" dirty="0">
                      <a:solidFill>
                        <a:schemeClr val="bg1"/>
                      </a:solidFill>
                      <a:latin typeface="Times New Roman" panose="02020603050405020304" pitchFamily="18" charset="0"/>
                      <a:ea typeface="微软雅黑" panose="020B0503020204020204" charset="-122"/>
                    </a:rPr>
                    <a:t>1</a:t>
                  </a:r>
                  <a:endParaRPr lang="zh-CN" altLang="zh-CN" sz="3200" b="1" dirty="0">
                    <a:solidFill>
                      <a:schemeClr val="bg1"/>
                    </a:solidFill>
                    <a:latin typeface="Times New Roman" panose="02020603050405020304" pitchFamily="18" charset="0"/>
                    <a:ea typeface="微软雅黑" panose="020B0503020204020204" charset="-122"/>
                  </a:endParaRPr>
                </a:p>
              </p:txBody>
            </p:sp>
          </p:grpSp>
          <p:sp>
            <p:nvSpPr>
              <p:cNvPr id="17" name="TextBox 10"/>
              <p:cNvSpPr txBox="1">
                <a:spLocks noChangeArrowheads="1"/>
              </p:cNvSpPr>
              <p:nvPr/>
            </p:nvSpPr>
            <p:spPr bwMode="auto">
              <a:xfrm>
                <a:off x="5259526" y="3146173"/>
                <a:ext cx="4262745" cy="40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Medium" panose="020B0603020102090204" pitchFamily="34" charset="0"/>
                    <a:ea typeface="宋体" panose="02010600030101010101" pitchFamily="2" charset="-122"/>
                  </a:defRPr>
                </a:lvl1pPr>
                <a:lvl2pPr marL="742950" indent="-285750" eaLnBrk="0" hangingPunct="0">
                  <a:defRPr>
                    <a:solidFill>
                      <a:schemeClr val="tx1"/>
                    </a:solidFill>
                    <a:latin typeface="Franklin Gothic Medium" panose="020B0603020102090204" pitchFamily="34" charset="0"/>
                    <a:ea typeface="宋体" panose="02010600030101010101" pitchFamily="2" charset="-122"/>
                  </a:defRPr>
                </a:lvl2pPr>
                <a:lvl3pPr marL="1143000" indent="-228600" eaLnBrk="0" hangingPunct="0">
                  <a:defRPr>
                    <a:solidFill>
                      <a:schemeClr val="tx1"/>
                    </a:solidFill>
                    <a:latin typeface="Franklin Gothic Medium" panose="020B0603020102090204" pitchFamily="34" charset="0"/>
                    <a:ea typeface="宋体" panose="02010600030101010101" pitchFamily="2" charset="-122"/>
                  </a:defRPr>
                </a:lvl3pPr>
                <a:lvl4pPr marL="1600200" indent="-228600" eaLnBrk="0" hangingPunct="0">
                  <a:defRPr>
                    <a:solidFill>
                      <a:schemeClr val="tx1"/>
                    </a:solidFill>
                    <a:latin typeface="Franklin Gothic Medium" panose="020B0603020102090204" pitchFamily="34" charset="0"/>
                    <a:ea typeface="宋体" panose="02010600030101010101" pitchFamily="2" charset="-122"/>
                  </a:defRPr>
                </a:lvl4pPr>
                <a:lvl5pPr marL="2057400" indent="-228600" eaLnBrk="0" hangingPunct="0">
                  <a:defRPr>
                    <a:solidFill>
                      <a:schemeClr val="tx1"/>
                    </a:solidFill>
                    <a:latin typeface="Franklin Gothic Medium" panose="020B06030201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Franklin Gothic Medium" panose="020B0603020102090204" pitchFamily="34" charset="0"/>
                    <a:ea typeface="宋体" panose="02010600030101010101" pitchFamily="2" charset="-122"/>
                  </a:defRPr>
                </a:lvl9pPr>
              </a:lstStyle>
              <a:p>
                <a:r>
                  <a:rPr lang="zh-CN" altLang="en-US" sz="2000" b="1" dirty="0" smtClean="0">
                    <a:latin typeface="楷体" panose="02010609060101010101" pitchFamily="49" charset="-122"/>
                    <a:ea typeface="楷体" panose="02010609060101010101" pitchFamily="49" charset="-122"/>
                  </a:rPr>
                  <a:t>材料、构配件、设备类标准</a:t>
                </a:r>
                <a:endParaRPr lang="zh-CN" altLang="en-US" sz="2000" b="1" dirty="0">
                  <a:latin typeface="楷体" panose="02010609060101010101" pitchFamily="49" charset="-122"/>
                  <a:ea typeface="楷体" panose="02010609060101010101" pitchFamily="49" charset="-122"/>
                </a:endParaRPr>
              </a:p>
            </p:txBody>
          </p:sp>
        </p:grpSp>
        <p:sp>
          <p:nvSpPr>
            <p:cNvPr id="12" name="矩形 11"/>
            <p:cNvSpPr/>
            <p:nvPr/>
          </p:nvSpPr>
          <p:spPr>
            <a:xfrm>
              <a:off x="4299948" y="4061774"/>
              <a:ext cx="4047030" cy="400110"/>
            </a:xfrm>
            <a:prstGeom prst="rect">
              <a:avLst/>
            </a:prstGeom>
          </p:spPr>
          <p:txBody>
            <a:bodyPr wrap="square">
              <a:spAutoFit/>
            </a:bodyPr>
            <a:lstStyle/>
            <a:p>
              <a:r>
                <a:rPr lang="zh-CN" altLang="en-US" sz="2000" b="1" dirty="0" smtClean="0">
                  <a:latin typeface="楷体" panose="02010609060101010101" pitchFamily="49" charset="-122"/>
                  <a:ea typeface="楷体" panose="02010609060101010101" pitchFamily="49" charset="-122"/>
                </a:rPr>
                <a:t>施工工艺类标准</a:t>
              </a:r>
            </a:p>
          </p:txBody>
        </p:sp>
        <p:sp>
          <p:nvSpPr>
            <p:cNvPr id="13" name="Oval 87"/>
            <p:cNvSpPr>
              <a:spLocks noChangeArrowheads="1"/>
            </p:cNvSpPr>
            <p:nvPr/>
          </p:nvSpPr>
          <p:spPr bwMode="auto">
            <a:xfrm>
              <a:off x="3400147" y="4752734"/>
              <a:ext cx="887426" cy="887788"/>
            </a:xfrm>
            <a:prstGeom prst="ellipse">
              <a:avLst/>
            </a:prstGeom>
            <a:solidFill>
              <a:srgbClr val="D8D8D8"/>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zh-CN" sz="2400">
                <a:latin typeface="Calibri" panose="020F0502020204030204" pitchFamily="34" charset="0"/>
                <a:ea typeface="微软雅黑" panose="020B0503020204020204" charset="-122"/>
              </a:endParaRPr>
            </a:p>
          </p:txBody>
        </p:sp>
        <p:sp>
          <p:nvSpPr>
            <p:cNvPr id="14" name="Oval 88"/>
            <p:cNvSpPr>
              <a:spLocks noChangeArrowheads="1"/>
            </p:cNvSpPr>
            <p:nvPr/>
          </p:nvSpPr>
          <p:spPr bwMode="auto">
            <a:xfrm>
              <a:off x="3507098" y="4869964"/>
              <a:ext cx="674047" cy="674322"/>
            </a:xfrm>
            <a:prstGeom prst="ellipse">
              <a:avLst/>
            </a:prstGeom>
            <a:solidFill>
              <a:srgbClr val="00B0F0"/>
            </a:solidFill>
            <a:ln w="38100">
              <a:solidFill>
                <a:srgbClr val="FFFFFF"/>
              </a:solidFill>
              <a:round/>
            </a:ln>
          </p:spPr>
          <p:txBody>
            <a:bodyPr anchor="ctr"/>
            <a:lstStyle/>
            <a:p>
              <a:pPr algn="ctr"/>
              <a:r>
                <a:rPr lang="en-US" altLang="zh-CN" sz="3200" b="1" dirty="0" smtClean="0">
                  <a:solidFill>
                    <a:schemeClr val="bg1"/>
                  </a:solidFill>
                  <a:latin typeface="Times New Roman" panose="02020603050405020304" pitchFamily="18" charset="0"/>
                  <a:ea typeface="微软雅黑" panose="020B0503020204020204" charset="-122"/>
                </a:rPr>
                <a:t>4</a:t>
              </a:r>
              <a:endParaRPr lang="zh-CN" altLang="zh-CN" sz="3200" b="1" dirty="0">
                <a:solidFill>
                  <a:schemeClr val="bg1"/>
                </a:solidFill>
                <a:latin typeface="Times New Roman" panose="02020603050405020304" pitchFamily="18" charset="0"/>
                <a:ea typeface="微软雅黑" panose="020B0503020204020204" charset="-122"/>
              </a:endParaRPr>
            </a:p>
          </p:txBody>
        </p:sp>
        <p:cxnSp>
          <p:nvCxnSpPr>
            <p:cNvPr id="15" name="直接连接符 14"/>
            <p:cNvCxnSpPr/>
            <p:nvPr/>
          </p:nvCxnSpPr>
          <p:spPr>
            <a:xfrm>
              <a:off x="3826448" y="5699887"/>
              <a:ext cx="4489213" cy="1242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marL="0" indent="0" eaLnBrk="1" hangingPunct="1">
              <a:buNone/>
            </a:pPr>
            <a:r>
              <a:rPr lang="en-US" altLang="zh-CN" sz="1800" b="1" dirty="0" smtClean="0">
                <a:sym typeface="+mn-ea"/>
              </a:rPr>
              <a:t>1</a:t>
            </a:r>
            <a:r>
              <a:rPr lang="zh-CN" altLang="zh-CN" sz="1800" b="1" dirty="0" smtClean="0">
                <a:sym typeface="+mn-ea"/>
              </a:rPr>
              <a:t>《建筑工程质量验收统一标准》           （GB50300-2013）</a:t>
            </a:r>
          </a:p>
          <a:p>
            <a:pPr marL="0" indent="0" eaLnBrk="1" hangingPunct="1">
              <a:buNone/>
            </a:pPr>
            <a:r>
              <a:rPr lang="en-US" altLang="zh-CN" sz="1800" b="1" dirty="0" smtClean="0">
                <a:sym typeface="+mn-ea"/>
              </a:rPr>
              <a:t>2</a:t>
            </a:r>
            <a:r>
              <a:rPr lang="zh-CN" altLang="zh-CN" sz="1800" b="1" dirty="0" smtClean="0">
                <a:sym typeface="+mn-ea"/>
              </a:rPr>
              <a:t>《建筑地基基础工程施工质量验收标准》   （GB50202-2018）</a:t>
            </a:r>
          </a:p>
          <a:p>
            <a:pPr marL="0" indent="0" eaLnBrk="1" hangingPunct="1">
              <a:buNone/>
            </a:pPr>
            <a:r>
              <a:rPr lang="en-US" altLang="zh-CN" sz="1800" b="1" dirty="0" smtClean="0">
                <a:sym typeface="+mn-ea"/>
              </a:rPr>
              <a:t>3</a:t>
            </a:r>
            <a:r>
              <a:rPr lang="zh-CN" altLang="zh-CN" sz="1800" b="1" dirty="0" smtClean="0">
                <a:sym typeface="+mn-ea"/>
              </a:rPr>
              <a:t>《砌体工程施工质量验收规范》           （GB50203-2011）</a:t>
            </a:r>
          </a:p>
          <a:p>
            <a:pPr marL="0" indent="0" eaLnBrk="1" hangingPunct="1">
              <a:buNone/>
            </a:pPr>
            <a:r>
              <a:rPr lang="en-US" altLang="zh-CN" sz="1800" b="1" dirty="0" smtClean="0">
                <a:sym typeface="+mn-ea"/>
              </a:rPr>
              <a:t>4</a:t>
            </a:r>
            <a:r>
              <a:rPr lang="zh-CN" altLang="zh-CN" sz="1800" b="1" dirty="0" smtClean="0">
                <a:sym typeface="+mn-ea"/>
              </a:rPr>
              <a:t>《混凝土结构工程施工质量验收规范》     （GB50204-2015）</a:t>
            </a:r>
          </a:p>
          <a:p>
            <a:pPr marL="0" indent="0" eaLnBrk="1" hangingPunct="1">
              <a:buNone/>
            </a:pPr>
            <a:r>
              <a:rPr lang="en-US" altLang="zh-CN" sz="1800" b="1" dirty="0" smtClean="0">
                <a:sym typeface="+mn-ea"/>
              </a:rPr>
              <a:t>5</a:t>
            </a:r>
            <a:r>
              <a:rPr lang="zh-CN" altLang="zh-CN" sz="1800" b="1" dirty="0" smtClean="0">
                <a:sym typeface="+mn-ea"/>
              </a:rPr>
              <a:t>《钢结构工程施工质量验收规范》         （GB50205-2001）</a:t>
            </a:r>
          </a:p>
          <a:p>
            <a:pPr marL="0" indent="0" eaLnBrk="1" hangingPunct="1">
              <a:buNone/>
            </a:pPr>
            <a:r>
              <a:rPr lang="en-US" altLang="zh-CN" sz="1800" b="1" dirty="0" smtClean="0">
                <a:sym typeface="+mn-ea"/>
              </a:rPr>
              <a:t>6</a:t>
            </a:r>
            <a:r>
              <a:rPr lang="zh-CN" altLang="zh-CN" sz="1800" b="1" dirty="0" smtClean="0">
                <a:sym typeface="+mn-ea"/>
              </a:rPr>
              <a:t>《屋面工程质量验收规范》                （GB50207-2012）</a:t>
            </a:r>
          </a:p>
          <a:p>
            <a:pPr marL="0" indent="0" eaLnBrk="1" hangingPunct="1">
              <a:buNone/>
            </a:pPr>
            <a:r>
              <a:rPr lang="en-US" altLang="zh-CN" sz="1800" b="1" dirty="0" smtClean="0">
                <a:sym typeface="+mn-ea"/>
              </a:rPr>
              <a:t>7</a:t>
            </a:r>
            <a:r>
              <a:rPr lang="zh-CN" altLang="zh-CN" sz="1800" b="1" dirty="0" smtClean="0">
                <a:sym typeface="+mn-ea"/>
              </a:rPr>
              <a:t>《地下防水工程质量验收规范》            （GB50208-2011）</a:t>
            </a:r>
          </a:p>
          <a:p>
            <a:pPr marL="0" indent="0" eaLnBrk="1" hangingPunct="1">
              <a:buNone/>
            </a:pPr>
            <a:r>
              <a:rPr lang="en-US" altLang="zh-CN" sz="1800" b="1" dirty="0" smtClean="0">
                <a:sym typeface="+mn-ea"/>
              </a:rPr>
              <a:t>8</a:t>
            </a:r>
            <a:r>
              <a:rPr lang="zh-CN" altLang="zh-CN" sz="1800" b="1" dirty="0" smtClean="0">
                <a:sym typeface="+mn-ea"/>
              </a:rPr>
              <a:t>《建筑地面工程施工质量验收规范》        （GB50209-2010）</a:t>
            </a:r>
          </a:p>
          <a:p>
            <a:pPr marL="0" indent="0" eaLnBrk="1" hangingPunct="1">
              <a:buNone/>
            </a:pPr>
            <a:r>
              <a:rPr lang="en-US" altLang="zh-CN" sz="1800" b="1" dirty="0" smtClean="0">
                <a:sym typeface="+mn-ea"/>
              </a:rPr>
              <a:t>9</a:t>
            </a:r>
            <a:r>
              <a:rPr lang="zh-CN" altLang="zh-CN" sz="1800" b="1" dirty="0" smtClean="0">
                <a:sym typeface="+mn-ea"/>
              </a:rPr>
              <a:t>《建筑装饰装修工程质量验收标准》         （GB50210-2018）</a:t>
            </a:r>
          </a:p>
          <a:p>
            <a:pPr marL="0" indent="0" eaLnBrk="1" hangingPunct="1">
              <a:buNone/>
            </a:pPr>
            <a:r>
              <a:rPr lang="en-US" altLang="zh-CN" sz="1800" b="1" dirty="0" smtClean="0">
                <a:sym typeface="+mn-ea"/>
              </a:rPr>
              <a:t>10</a:t>
            </a:r>
            <a:r>
              <a:rPr lang="zh-CN" altLang="zh-CN" sz="1800" b="1" dirty="0" smtClean="0">
                <a:sym typeface="+mn-ea"/>
              </a:rPr>
              <a:t>《建筑给水排水及采暖工程施工质量验收规范》（GB50242-2002）</a:t>
            </a:r>
          </a:p>
          <a:p>
            <a:pPr marL="0" indent="0" eaLnBrk="1" hangingPunct="1">
              <a:buNone/>
            </a:pPr>
            <a:r>
              <a:rPr lang="en-US" altLang="zh-CN" sz="1800" b="1" dirty="0" smtClean="0">
                <a:sym typeface="+mn-ea"/>
              </a:rPr>
              <a:t>11</a:t>
            </a:r>
            <a:r>
              <a:rPr lang="zh-CN" altLang="zh-CN" sz="1800" b="1" dirty="0" smtClean="0">
                <a:sym typeface="+mn-ea"/>
              </a:rPr>
              <a:t>《通风与空调工程施工质量验收规范》      （GB50243-2016）</a:t>
            </a:r>
          </a:p>
          <a:p>
            <a:pPr marL="0" indent="0" eaLnBrk="1" hangingPunct="1">
              <a:buNone/>
            </a:pPr>
            <a:r>
              <a:rPr lang="en-US" altLang="zh-CN" sz="1800" b="1" dirty="0" smtClean="0">
                <a:sym typeface="+mn-ea"/>
              </a:rPr>
              <a:t>12</a:t>
            </a:r>
            <a:r>
              <a:rPr lang="zh-CN" altLang="zh-CN" sz="1800" b="1" dirty="0" smtClean="0">
                <a:sym typeface="+mn-ea"/>
              </a:rPr>
              <a:t>《建筑电气工程施工质量验收规范》        （GB50303-2015）</a:t>
            </a:r>
          </a:p>
          <a:p>
            <a:pPr marL="0" indent="0" eaLnBrk="1" hangingPunct="1">
              <a:buNone/>
            </a:pPr>
            <a:r>
              <a:rPr lang="en-US" altLang="zh-CN" sz="1800" b="1" dirty="0" smtClean="0">
                <a:sym typeface="+mn-ea"/>
              </a:rPr>
              <a:t>13</a:t>
            </a:r>
            <a:r>
              <a:rPr lang="zh-CN" altLang="zh-CN" sz="1800" b="1" dirty="0" smtClean="0">
                <a:sym typeface="+mn-ea"/>
              </a:rPr>
              <a:t>《电梯工程施工质量验收规范》            （GB50310-2002）</a:t>
            </a:r>
          </a:p>
          <a:p>
            <a:pPr marL="0" indent="0" eaLnBrk="1" hangingPunct="1">
              <a:buNone/>
            </a:pPr>
            <a:r>
              <a:rPr lang="en-US" altLang="zh-CN" sz="1800" b="1" dirty="0" smtClean="0">
                <a:sym typeface="+mn-ea"/>
              </a:rPr>
              <a:t>14</a:t>
            </a:r>
            <a:r>
              <a:rPr lang="zh-CN" altLang="zh-CN" sz="1800" b="1" dirty="0" smtClean="0">
                <a:sym typeface="+mn-ea"/>
              </a:rPr>
              <a:t>《智能建筑工程施工质量验收规范》        （GB50339-2013）</a:t>
            </a:r>
          </a:p>
          <a:p>
            <a:pPr marL="0" indent="0" eaLnBrk="1" hangingPunct="1">
              <a:buNone/>
            </a:pPr>
            <a:r>
              <a:rPr lang="en-US" altLang="zh-CN" sz="1800" b="1" dirty="0" smtClean="0">
                <a:sym typeface="+mn-ea"/>
              </a:rPr>
              <a:t>15</a:t>
            </a:r>
            <a:r>
              <a:rPr lang="zh-CN" altLang="zh-CN" sz="1800" b="1" dirty="0" smtClean="0">
                <a:sym typeface="+mn-ea"/>
              </a:rPr>
              <a:t>《建筑节能工程施工质量验收规范》        （GB50411-2007）</a:t>
            </a:r>
            <a:endParaRPr lang="en-US" altLang="zh-CN" sz="1800" strike="noStrike" noProof="1">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r>
              <a:rPr lang="en-US" altLang="zh-CN" b="1" dirty="0" smtClean="0"/>
              <a:t>2</a:t>
            </a:r>
            <a:r>
              <a:rPr lang="zh-CN" altLang="en-US" b="1" dirty="0" smtClean="0"/>
              <a:t>、 怎样学习？</a:t>
            </a:r>
            <a:endParaRPr lang="en-US" altLang="zh-CN" b="1" dirty="0" smtClean="0"/>
          </a:p>
          <a:p>
            <a:pPr eaLnBrk="1" hangingPunct="1">
              <a:buNone/>
            </a:pPr>
            <a:r>
              <a:rPr lang="en-US" altLang="zh-CN" b="1" dirty="0" smtClean="0"/>
              <a:t>          </a:t>
            </a:r>
            <a:r>
              <a:rPr lang="zh-CN" altLang="en-US" b="1" dirty="0" smtClean="0"/>
              <a:t>抄写</a:t>
            </a:r>
            <a:r>
              <a:rPr lang="en-US" altLang="zh-CN" b="1" dirty="0" smtClean="0"/>
              <a:t> </a:t>
            </a:r>
          </a:p>
          <a:p>
            <a:pPr eaLnBrk="1" hangingPunct="1">
              <a:buNone/>
            </a:pPr>
            <a:r>
              <a:rPr lang="en-US" altLang="zh-CN" b="1" dirty="0" smtClean="0"/>
              <a:t>          </a:t>
            </a:r>
            <a:r>
              <a:rPr lang="zh-CN" altLang="en-US" b="1" dirty="0" smtClean="0"/>
              <a:t>线上讨论</a:t>
            </a:r>
            <a:endParaRPr lang="en-US" altLang="zh-CN" b="1" dirty="0" smtClean="0"/>
          </a:p>
          <a:p>
            <a:pPr eaLnBrk="1" hangingPunct="1">
              <a:buNone/>
            </a:pPr>
            <a:r>
              <a:rPr lang="en-US" altLang="zh-CN" b="1" dirty="0" smtClean="0"/>
              <a:t>          </a:t>
            </a:r>
            <a:r>
              <a:rPr lang="zh-CN" altLang="en-US" b="1" dirty="0" smtClean="0"/>
              <a:t>开会研讨</a:t>
            </a:r>
            <a:endParaRPr lang="en-US" altLang="zh-CN" b="1" dirty="0" smtClean="0"/>
          </a:p>
          <a:p>
            <a:pPr eaLnBrk="1" hangingPunct="1">
              <a:buNone/>
            </a:pPr>
            <a:r>
              <a:rPr lang="en-US" altLang="zh-CN" b="1" dirty="0" smtClean="0"/>
              <a:t>          </a:t>
            </a:r>
            <a:r>
              <a:rPr lang="zh-CN" altLang="en-US" b="1" dirty="0" smtClean="0"/>
              <a:t>知识竞赛</a:t>
            </a:r>
            <a:endParaRPr lang="en-US" altLang="zh-CN" b="1" dirty="0" smtClean="0"/>
          </a:p>
          <a:p>
            <a:pPr eaLnBrk="1" hangingPunct="1">
              <a:buNone/>
            </a:pPr>
            <a:r>
              <a:rPr lang="en-US" altLang="zh-CN" b="1" dirty="0" smtClean="0"/>
              <a:t>      </a:t>
            </a:r>
          </a:p>
          <a:p>
            <a:pPr eaLnBrk="1" hangingPunct="1">
              <a:buNone/>
            </a:pPr>
            <a:endParaRPr lang="en-US" altLang="zh-CN" b="1" dirty="0" smtClean="0">
              <a:sym typeface="+mn-ea"/>
            </a:endParaRPr>
          </a:p>
          <a:p>
            <a:pPr eaLnBrk="1" hangingPunct="1">
              <a:buNone/>
            </a:pPr>
            <a:endParaRPr lang="en-US" altLang="zh-CN" b="1" dirty="0" smtClean="0">
              <a:sym typeface="+mn-ea"/>
            </a:endParaRPr>
          </a:p>
          <a:p>
            <a:pPr marL="0" indent="0" eaLnBrk="1" fontAlgn="base" hangingPunct="1">
              <a:buNone/>
            </a:pPr>
            <a:endParaRPr lang="en-US" altLang="zh-CN" strike="noStrike" noProof="1">
              <a:sym typeface="+mn-ea"/>
            </a:endParaRPr>
          </a:p>
        </p:txBody>
      </p:sp>
      <p:pic>
        <p:nvPicPr>
          <p:cNvPr id="4" name="图片 10" descr="C:\DOCUME~1\ADMINI~1\LOCALS~1\Temp\WeChat Files\913988740484459643.jpg"/>
          <p:cNvPicPr>
            <a:picLocks noChangeAspect="1" noChangeArrowheads="1"/>
          </p:cNvPicPr>
          <p:nvPr/>
        </p:nvPicPr>
        <p:blipFill>
          <a:blip r:embed="rId2" cstate="print"/>
          <a:srcRect/>
          <a:stretch>
            <a:fillRect/>
          </a:stretch>
        </p:blipFill>
        <p:spPr>
          <a:xfrm>
            <a:off x="2750820" y="-1259205"/>
            <a:ext cx="5274310" cy="937641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r>
              <a:rPr lang="en-US" altLang="zh-CN" b="1" dirty="0" smtClean="0"/>
              <a:t>2</a:t>
            </a:r>
            <a:r>
              <a:rPr lang="zh-CN" altLang="en-US" b="1" dirty="0" smtClean="0"/>
              <a:t>、抄写</a:t>
            </a:r>
          </a:p>
          <a:p>
            <a:pPr eaLnBrk="1" hangingPunct="1"/>
            <a:endParaRPr lang="zh-CN" altLang="en-US" b="1" dirty="0" smtClean="0"/>
          </a:p>
        </p:txBody>
      </p:sp>
      <p:pic>
        <p:nvPicPr>
          <p:cNvPr id="9" name="图片 9" descr="C:\DOCUME~1\ADMINI~1\LOCALS~1\Temp\WeChat Files\697623416526646863.jpg"/>
          <p:cNvPicPr>
            <a:picLocks noChangeAspect="1" noChangeArrowheads="1"/>
          </p:cNvPicPr>
          <p:nvPr/>
        </p:nvPicPr>
        <p:blipFill>
          <a:blip r:embed="rId2" cstate="print"/>
          <a:srcRect l="313" t="8614" r="-494"/>
          <a:stretch>
            <a:fillRect/>
          </a:stretch>
        </p:blipFill>
        <p:spPr>
          <a:xfrm>
            <a:off x="3201670" y="-264160"/>
            <a:ext cx="5283835" cy="856869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27660" y="716280"/>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endParaRPr lang="zh-CN" b="1" dirty="0" smtClean="0"/>
          </a:p>
        </p:txBody>
      </p:sp>
      <p:pic>
        <p:nvPicPr>
          <p:cNvPr id="2" name="图片 8" descr="C:\DOCUME~1\ADMINI~1\LOCALS~1\Temp\WeChat Files\586200506933164718.jpg"/>
          <p:cNvPicPr>
            <a:picLocks noChangeAspect="1" noChangeArrowheads="1"/>
          </p:cNvPicPr>
          <p:nvPr/>
        </p:nvPicPr>
        <p:blipFill>
          <a:blip r:embed="rId2" cstate="print"/>
          <a:srcRect/>
          <a:stretch>
            <a:fillRect/>
          </a:stretch>
        </p:blipFill>
        <p:spPr>
          <a:xfrm>
            <a:off x="1172210" y="1333500"/>
            <a:ext cx="7063105" cy="46005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buNone/>
            </a:pPr>
            <a:r>
              <a:rPr lang="en-US" altLang="zh-CN" sz="2800" b="1" dirty="0" smtClean="0"/>
              <a:t>1</a:t>
            </a:r>
            <a:r>
              <a:rPr lang="zh-CN" altLang="zh-CN" sz="2800" b="1" dirty="0" smtClean="0"/>
              <a:t>、为什么要发布</a:t>
            </a:r>
            <a:r>
              <a:rPr lang="en-US" altLang="zh-CN" sz="2800" b="1" dirty="0" smtClean="0"/>
              <a:t>37</a:t>
            </a:r>
            <a:r>
              <a:rPr lang="zh-CN" altLang="zh-CN" sz="2800" b="1" dirty="0" smtClean="0"/>
              <a:t>号令和</a:t>
            </a:r>
            <a:r>
              <a:rPr lang="en-US" altLang="zh-CN" sz="2800" b="1" dirty="0" smtClean="0"/>
              <a:t>31</a:t>
            </a:r>
            <a:r>
              <a:rPr lang="zh-CN" altLang="zh-CN" sz="2800" b="1" dirty="0" smtClean="0"/>
              <a:t>号文</a:t>
            </a:r>
            <a:endParaRPr lang="en-US" altLang="zh-CN" sz="2800"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zh-CN" altLang="en-US" b="1" dirty="0" smtClean="0"/>
          </a:p>
          <a:p>
            <a:pPr eaLnBrk="1" hangingPunct="1">
              <a:buNone/>
            </a:pPr>
            <a:endParaRPr lang="en-US" altLang="zh-CN" b="1" dirty="0" smtClean="0"/>
          </a:p>
          <a:p>
            <a:pPr eaLnBrk="1" hangingPunct="1">
              <a:buNone/>
            </a:pPr>
            <a:r>
              <a:rPr lang="zh-CN" altLang="en-US" b="1" dirty="0" smtClean="0"/>
              <a:t>    </a:t>
            </a:r>
            <a:endParaRPr lang="en-US" altLang="zh-CN" b="1" dirty="0" smtClean="0"/>
          </a:p>
          <a:p>
            <a:pPr eaLnBrk="1" hangingPunct="1">
              <a:buNone/>
            </a:pPr>
            <a:endParaRPr lang="en-US" altLang="zh-CN" b="1" dirty="0" smtClean="0">
              <a:sym typeface="+mn-ea"/>
            </a:endParaRPr>
          </a:p>
          <a:p>
            <a:pPr eaLnBrk="1" hangingPunct="1">
              <a:buNone/>
            </a:pPr>
            <a:r>
              <a:rPr lang="zh-CN" altLang="en-US" b="1" dirty="0" smtClean="0">
                <a:sym typeface="+mn-ea"/>
              </a:rPr>
              <a:t>   </a:t>
            </a:r>
            <a:endParaRPr lang="en-US" altLang="zh-CN" b="1" dirty="0" smtClean="0">
              <a:sym typeface="+mn-ea"/>
            </a:endParaRPr>
          </a:p>
          <a:p>
            <a:pPr eaLnBrk="1" hangingPunct="1">
              <a:buNone/>
            </a:pPr>
            <a:endParaRPr lang="en-US" altLang="zh-CN" b="1" dirty="0" smtClean="0">
              <a:sym typeface="+mn-ea"/>
            </a:endParaRPr>
          </a:p>
          <a:p>
            <a:pPr eaLnBrk="1" hangingPunct="1">
              <a:buNone/>
            </a:pPr>
            <a:r>
              <a:rPr lang="zh-CN" altLang="en-US" b="1" dirty="0" smtClean="0">
                <a:sym typeface="+mn-ea"/>
              </a:rPr>
              <a:t>    </a:t>
            </a:r>
            <a:endParaRPr lang="en-US" altLang="zh-CN" b="1" dirty="0" smtClean="0"/>
          </a:p>
          <a:p>
            <a:pPr marL="0" indent="0" eaLnBrk="1" fontAlgn="base" hangingPunct="1">
              <a:buNone/>
            </a:pPr>
            <a:endParaRPr lang="en-US" altLang="zh-CN" strike="noStrike" noProof="1">
              <a:sym typeface="+mn-ea"/>
            </a:endParaRPr>
          </a:p>
        </p:txBody>
      </p:sp>
      <p:sp>
        <p:nvSpPr>
          <p:cNvPr id="4" name="矩形 3"/>
          <p:cNvSpPr/>
          <p:nvPr/>
        </p:nvSpPr>
        <p:spPr>
          <a:xfrm>
            <a:off x="235132" y="1423849"/>
            <a:ext cx="8673738" cy="3939540"/>
          </a:xfrm>
          <a:prstGeom prst="rect">
            <a:avLst/>
          </a:prstGeom>
        </p:spPr>
        <p:txBody>
          <a:bodyPr wrap="square">
            <a:spAutoFit/>
          </a:bodyPr>
          <a:lstStyle/>
          <a:p>
            <a:pPr>
              <a:lnSpc>
                <a:spcPts val="5000"/>
              </a:lnSpc>
            </a:pPr>
            <a:r>
              <a:rPr lang="en-US" altLang="zh-CN" dirty="0" smtClean="0"/>
              <a:t>1</a:t>
            </a:r>
            <a:r>
              <a:rPr lang="zh-CN" altLang="zh-CN" dirty="0" smtClean="0"/>
              <a:t>）危大工程安全管理体系不健全的问题。部分工程参建主体职责不明确，建设、勘察、设计等单位责任缺失，危大工程安全管理的系统性和整体性不够。</a:t>
            </a:r>
          </a:p>
          <a:p>
            <a:pPr>
              <a:lnSpc>
                <a:spcPts val="5000"/>
              </a:lnSpc>
            </a:pPr>
            <a:r>
              <a:rPr lang="en-US" altLang="zh-CN" dirty="0" smtClean="0"/>
              <a:t>2</a:t>
            </a:r>
            <a:r>
              <a:rPr lang="zh-CN" altLang="zh-CN" dirty="0" smtClean="0"/>
              <a:t>）危大工程安全管理责任不落实的问题。如施工单位不按规定编制危大工程专项施工方案，或者不按方案施工等现象屡见不鲜。</a:t>
            </a:r>
          </a:p>
          <a:p>
            <a:pPr>
              <a:lnSpc>
                <a:spcPts val="5000"/>
              </a:lnSpc>
            </a:pPr>
            <a:r>
              <a:rPr lang="en-US" altLang="zh-CN" dirty="0" smtClean="0"/>
              <a:t>3</a:t>
            </a:r>
            <a:r>
              <a:rPr lang="zh-CN" altLang="zh-CN" dirty="0" smtClean="0"/>
              <a:t>）法律责任和处罚措施不完善的问题。</a:t>
            </a:r>
            <a:r>
              <a:rPr lang="en-US" altLang="zh-CN" dirty="0" smtClean="0"/>
              <a:t>87</a:t>
            </a:r>
            <a:r>
              <a:rPr lang="zh-CN" altLang="en-US" dirty="0" smtClean="0"/>
              <a:t>号文</a:t>
            </a:r>
            <a:r>
              <a:rPr lang="zh-CN" altLang="zh-CN" dirty="0" smtClean="0"/>
              <a:t>对危大工程违法违规行为缺乏具体、量化的处罚措施，监管执法难。</a:t>
            </a:r>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endParaRPr lang="zh-CN" b="1" dirty="0" smtClean="0"/>
          </a:p>
        </p:txBody>
      </p:sp>
      <p:pic>
        <p:nvPicPr>
          <p:cNvPr id="7" name="图片 7" descr="C:\DOCUME~1\ADMINI~1\LOCALS~1\Temp\WeChat Files\834997497857410896.jpg"/>
          <p:cNvPicPr>
            <a:picLocks noChangeAspect="1" noChangeArrowheads="1"/>
          </p:cNvPicPr>
          <p:nvPr/>
        </p:nvPicPr>
        <p:blipFill>
          <a:blip r:embed="rId2" cstate="print"/>
          <a:srcRect/>
          <a:stretch>
            <a:fillRect/>
          </a:stretch>
        </p:blipFill>
        <p:spPr>
          <a:xfrm>
            <a:off x="1540510" y="1306830"/>
            <a:ext cx="6643370" cy="395541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r>
              <a:rPr lang="en-US" altLang="zh-CN" b="1" dirty="0" smtClean="0"/>
              <a:t>2</a:t>
            </a:r>
            <a:r>
              <a:rPr lang="zh-CN" altLang="en-US" b="1" dirty="0" smtClean="0"/>
              <a:t>、抄写</a:t>
            </a:r>
          </a:p>
          <a:p>
            <a:pPr eaLnBrk="1" hangingPunct="1"/>
            <a:endParaRPr lang="zh-CN" altLang="en-US" b="1" dirty="0" smtClean="0"/>
          </a:p>
        </p:txBody>
      </p:sp>
      <p:pic>
        <p:nvPicPr>
          <p:cNvPr id="12" name="图片 12" descr="C:\DOCUME~1\ADMINI~1\LOCALS~1\Temp\WeChat Files\388395363401863333.jpg"/>
          <p:cNvPicPr>
            <a:picLocks noChangeAspect="1" noChangeArrowheads="1"/>
          </p:cNvPicPr>
          <p:nvPr/>
        </p:nvPicPr>
        <p:blipFill>
          <a:blip r:embed="rId2" cstate="print"/>
          <a:srcRect/>
          <a:stretch>
            <a:fillRect/>
          </a:stretch>
        </p:blipFill>
        <p:spPr>
          <a:xfrm>
            <a:off x="948055" y="1241425"/>
            <a:ext cx="7621270" cy="493712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r>
              <a:rPr lang="en-US" altLang="zh-CN" b="1" dirty="0" smtClean="0"/>
              <a:t>2</a:t>
            </a:r>
            <a:r>
              <a:rPr lang="zh-CN" altLang="en-US" b="1" dirty="0" smtClean="0"/>
              <a:t>、抄写</a:t>
            </a:r>
          </a:p>
          <a:p>
            <a:pPr eaLnBrk="1" hangingPunct="1"/>
            <a:endParaRPr lang="zh-CN" altLang="en-US" b="1" dirty="0" smtClean="0"/>
          </a:p>
        </p:txBody>
      </p:sp>
      <p:pic>
        <p:nvPicPr>
          <p:cNvPr id="13" name="图片 13" descr="C:\DOCUME~1\ADMINI~1\LOCALS~1\Temp\WeChat Files\333513788844925372.jpg"/>
          <p:cNvPicPr>
            <a:picLocks noChangeAspect="1" noChangeArrowheads="1"/>
          </p:cNvPicPr>
          <p:nvPr/>
        </p:nvPicPr>
        <p:blipFill>
          <a:blip r:embed="rId2" cstate="print"/>
          <a:srcRect/>
          <a:stretch>
            <a:fillRect/>
          </a:stretch>
        </p:blipFill>
        <p:spPr>
          <a:xfrm>
            <a:off x="2132330" y="-86995"/>
            <a:ext cx="5274310" cy="703199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r>
              <a:rPr lang="en-US" altLang="zh-CN" b="1" dirty="0" smtClean="0"/>
              <a:t>3</a:t>
            </a:r>
            <a:r>
              <a:rPr lang="zh-CN" altLang="en-US" b="1" dirty="0" smtClean="0"/>
              <a:t>、学习讨论</a:t>
            </a:r>
          </a:p>
          <a:p>
            <a:pPr eaLnBrk="1" hangingPunct="1"/>
            <a:endParaRPr lang="zh-CN" altLang="en-US" b="1" dirty="0" smtClean="0"/>
          </a:p>
        </p:txBody>
      </p:sp>
      <p:pic>
        <p:nvPicPr>
          <p:cNvPr id="11" name="图片 11" descr="C:\DOCUME~1\ADMINI~1\LOCALS~1\Temp\WeChat Files\615174477333341693.jpg"/>
          <p:cNvPicPr>
            <a:picLocks noChangeAspect="1" noChangeArrowheads="1"/>
          </p:cNvPicPr>
          <p:nvPr/>
        </p:nvPicPr>
        <p:blipFill>
          <a:blip r:embed="rId2" cstate="print"/>
          <a:srcRect/>
          <a:stretch>
            <a:fillRect/>
          </a:stretch>
        </p:blipFill>
        <p:spPr>
          <a:xfrm>
            <a:off x="1184910" y="1096010"/>
            <a:ext cx="7023735" cy="482409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zh-CN" altLang="en-US" b="1" dirty="0" smtClean="0"/>
          </a:p>
          <a:p>
            <a:pPr eaLnBrk="1" hangingPunct="1"/>
            <a:endParaRPr lang="zh-CN" altLang="en-US" b="1" dirty="0" smtClean="0"/>
          </a:p>
        </p:txBody>
      </p:sp>
      <p:pic>
        <p:nvPicPr>
          <p:cNvPr id="4" name="图片 4" descr="C:\DOCUME~1\ADMINI~1\LOCALS~1\Temp\WeChat Files\552137518262413202.jpg"/>
          <p:cNvPicPr>
            <a:picLocks noChangeAspect="1" noChangeArrowheads="1"/>
          </p:cNvPicPr>
          <p:nvPr/>
        </p:nvPicPr>
        <p:blipFill>
          <a:blip r:embed="rId2" cstate="print"/>
          <a:srcRect/>
          <a:stretch>
            <a:fillRect/>
          </a:stretch>
        </p:blipFill>
        <p:spPr>
          <a:xfrm>
            <a:off x="1079500" y="1451610"/>
            <a:ext cx="6735445" cy="437642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zh-CN" altLang="en-US" b="1" dirty="0" smtClean="0"/>
          </a:p>
          <a:p>
            <a:pPr eaLnBrk="1" hangingPunct="1"/>
            <a:endParaRPr lang="zh-CN" altLang="en-US" b="1" dirty="0" smtClean="0"/>
          </a:p>
        </p:txBody>
      </p:sp>
      <p:pic>
        <p:nvPicPr>
          <p:cNvPr id="2" name="图片 1" descr="C:\DOCUME~1\ADMINI~1\LOCALS~1\Temp\WeChat Files\189105788443603742.jpg"/>
          <p:cNvPicPr>
            <a:picLocks noChangeAspect="1" noChangeArrowheads="1"/>
          </p:cNvPicPr>
          <p:nvPr/>
        </p:nvPicPr>
        <p:blipFill>
          <a:blip r:embed="rId2" cstate="print"/>
          <a:srcRect/>
          <a:stretch>
            <a:fillRect/>
          </a:stretch>
        </p:blipFill>
        <p:spPr>
          <a:xfrm>
            <a:off x="1369060" y="1451610"/>
            <a:ext cx="6682740" cy="440309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zh-CN" altLang="en-US" b="1" dirty="0" smtClean="0"/>
          </a:p>
          <a:p>
            <a:pPr eaLnBrk="1" hangingPunct="1"/>
            <a:endParaRPr lang="zh-CN" altLang="en-US" b="1" dirty="0" smtClean="0"/>
          </a:p>
        </p:txBody>
      </p:sp>
      <p:pic>
        <p:nvPicPr>
          <p:cNvPr id="2" name="图片 2" descr="C:\DOCUME~1\ADMINI~1\LOCALS~1\Temp\WeChat Files\666740927489004327.jpg"/>
          <p:cNvPicPr>
            <a:picLocks noChangeAspect="1" noChangeArrowheads="1"/>
          </p:cNvPicPr>
          <p:nvPr/>
        </p:nvPicPr>
        <p:blipFill>
          <a:blip r:embed="rId2" cstate="print"/>
          <a:srcRect/>
          <a:stretch>
            <a:fillRect/>
          </a:stretch>
        </p:blipFill>
        <p:spPr>
          <a:xfrm>
            <a:off x="1263650" y="939165"/>
            <a:ext cx="6669405" cy="511238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zh-CN" altLang="en-US" b="1" dirty="0" smtClean="0"/>
          </a:p>
          <a:p>
            <a:pPr eaLnBrk="1" hangingPunct="1"/>
            <a:endParaRPr lang="zh-CN" altLang="en-US" b="1" dirty="0" smtClean="0"/>
          </a:p>
        </p:txBody>
      </p:sp>
      <p:pic>
        <p:nvPicPr>
          <p:cNvPr id="5" name="图片 5" descr="C:\DOCUME~1\ADMINI~1\LOCALS~1\Temp\WeChat Files\596683945962431842.jpg"/>
          <p:cNvPicPr>
            <a:picLocks noChangeAspect="1" noChangeArrowheads="1"/>
          </p:cNvPicPr>
          <p:nvPr/>
        </p:nvPicPr>
        <p:blipFill>
          <a:blip r:embed="rId2" cstate="print"/>
          <a:srcRect/>
          <a:stretch>
            <a:fillRect/>
          </a:stretch>
        </p:blipFill>
        <p:spPr>
          <a:xfrm>
            <a:off x="1355725" y="1340485"/>
            <a:ext cx="7037705" cy="446595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r>
              <a:rPr lang="en-US" altLang="zh-CN" b="1" dirty="0" smtClean="0"/>
              <a:t>4</a:t>
            </a:r>
            <a:r>
              <a:rPr lang="zh-CN" altLang="en-US" b="1" dirty="0" smtClean="0"/>
              <a:t>、线上交流</a:t>
            </a:r>
          </a:p>
          <a:p>
            <a:pPr eaLnBrk="1" hangingPunct="1"/>
            <a:endParaRPr lang="zh-CN" altLang="en-US" b="1" dirty="0" smtClean="0"/>
          </a:p>
        </p:txBody>
      </p:sp>
      <p:graphicFrame>
        <p:nvGraphicFramePr>
          <p:cNvPr id="2" name="对象 -2147482622"/>
          <p:cNvGraphicFramePr>
            <a:graphicFrameLocks/>
          </p:cNvGraphicFramePr>
          <p:nvPr/>
        </p:nvGraphicFramePr>
        <p:xfrm>
          <a:off x="3173413" y="-449580"/>
          <a:ext cx="5667375" cy="8020050"/>
        </p:xfrm>
        <a:graphic>
          <a:graphicData uri="http://schemas.openxmlformats.org/presentationml/2006/ole">
            <p:oleObj spid="_x0000_s1026" r:id="rId3" imgW="5667167" imgH="8019735" progId="AcroExch.Document.11">
              <p:embed/>
            </p:oleObj>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r>
              <a:rPr lang="en-US" altLang="zh-CN" b="1" dirty="0" smtClean="0"/>
              <a:t>5</a:t>
            </a:r>
            <a:r>
              <a:rPr lang="zh-CN" b="1" dirty="0" smtClean="0"/>
              <a:t>、竞赛计划</a:t>
            </a:r>
          </a:p>
          <a:p>
            <a:pPr eaLnBrk="1" hangingPunct="1">
              <a:buNone/>
            </a:pPr>
            <a:r>
              <a:rPr lang="zh-CN" b="1" dirty="0" smtClean="0"/>
              <a:t>分专业分年度不定期举行。采取初赛、预赛和决赛三阶段比赛，初赛由各会员单位自行组织；预赛采取笔试形式，由协会统一组织；决赛可采取面试和公开竞赛的方式。</a:t>
            </a:r>
          </a:p>
          <a:p>
            <a:pPr eaLnBrk="1" hangingPunct="1">
              <a:buNone/>
            </a:pPr>
            <a:endParaRPr lang="zh-CN" b="1" dirty="0" smtClean="0"/>
          </a:p>
          <a:p>
            <a:pPr eaLnBrk="1" hangingPunct="1">
              <a:buNone/>
            </a:pPr>
            <a:r>
              <a:rPr lang="zh-CN" b="1" dirty="0" smtClean="0"/>
              <a:t>结构专业竞赛分中青年监理人员（原则上年龄应在45岁以下，条件优秀者可以放宽）和注册监理工程师两组，预赛时间分别暂定为8月上旬和9月上旬。</a:t>
            </a:r>
          </a:p>
          <a:p>
            <a:pPr eaLnBrk="1" hangingPunct="1">
              <a:buNone/>
            </a:pPr>
            <a:endParaRPr lang="zh-CN" b="1" dirty="0" smtClean="0"/>
          </a:p>
          <a:p>
            <a:pPr eaLnBrk="1" hangingPunct="1">
              <a:buNone/>
            </a:pPr>
            <a:r>
              <a:rPr lang="zh-CN" b="1" i="1" dirty="0" smtClean="0"/>
              <a:t>请各单位接到通知后，组织好学习</a:t>
            </a:r>
            <a:r>
              <a:rPr lang="zh-CN" b="1" dirty="0" smtClean="0"/>
              <a:t>，</a:t>
            </a:r>
            <a:r>
              <a:rPr lang="zh-CN" b="1" dirty="0" smtClean="0"/>
              <a:t>对于组织学习良好的单位，协会将评选优秀组织奖予以鼓励。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buNone/>
            </a:pPr>
            <a:r>
              <a:rPr lang="en-US" altLang="zh-CN" sz="3200" b="1" dirty="0" smtClean="0"/>
              <a:t>1</a:t>
            </a:r>
            <a:r>
              <a:rPr lang="zh-CN" altLang="zh-CN" sz="3200" b="1" dirty="0" smtClean="0"/>
              <a:t>、为什么要发布</a:t>
            </a:r>
            <a:r>
              <a:rPr lang="en-US" altLang="zh-CN" sz="3200" b="1" dirty="0" smtClean="0"/>
              <a:t>37</a:t>
            </a:r>
            <a:r>
              <a:rPr lang="zh-CN" altLang="zh-CN" sz="3200" b="1" dirty="0" smtClean="0"/>
              <a:t>号令和</a:t>
            </a:r>
            <a:r>
              <a:rPr lang="en-US" altLang="zh-CN" sz="3200" b="1" dirty="0" smtClean="0"/>
              <a:t>31</a:t>
            </a:r>
            <a:r>
              <a:rPr lang="zh-CN" altLang="zh-CN" sz="3200" b="1" dirty="0" smtClean="0"/>
              <a:t>号文</a:t>
            </a:r>
            <a:endParaRPr lang="en-US" altLang="zh-CN" sz="3200" b="1" dirty="0" smtClean="0"/>
          </a:p>
          <a:p>
            <a:pPr eaLnBrk="1" hangingPunct="1">
              <a:buNone/>
            </a:pPr>
            <a:r>
              <a:rPr lang="zh-CN" altLang="en-US" sz="3200" dirty="0" smtClean="0"/>
              <a:t>     部令和部文的区别</a:t>
            </a:r>
            <a:endParaRPr lang="en-US" altLang="zh-CN" sz="3200" dirty="0" smtClean="0"/>
          </a:p>
          <a:p>
            <a:pPr eaLnBrk="1" hangingPunct="1">
              <a:buNone/>
            </a:pPr>
            <a:r>
              <a:rPr lang="zh-CN" altLang="en-US" sz="3200" dirty="0" smtClean="0"/>
              <a:t>     </a:t>
            </a:r>
            <a:r>
              <a:rPr lang="en-US" altLang="zh-CN" sz="3200" dirty="0" smtClean="0"/>
              <a:t>87</a:t>
            </a:r>
            <a:r>
              <a:rPr lang="zh-CN" altLang="en-US" sz="3200" dirty="0" smtClean="0"/>
              <a:t>号文</a:t>
            </a:r>
            <a:r>
              <a:rPr lang="en-US" altLang="zh-CN" sz="3200" dirty="0" smtClean="0"/>
              <a:t>,</a:t>
            </a:r>
          </a:p>
          <a:p>
            <a:pPr eaLnBrk="1" hangingPunct="1">
              <a:buNone/>
            </a:pPr>
            <a:r>
              <a:rPr lang="zh-CN" altLang="en-US" sz="3200" dirty="0" smtClean="0"/>
              <a:t>       </a:t>
            </a:r>
            <a:r>
              <a:rPr lang="en-US" altLang="zh-CN" sz="2800" dirty="0" smtClean="0"/>
              <a:t>2009</a:t>
            </a:r>
            <a:r>
              <a:rPr lang="zh-CN" altLang="en-US" sz="2800" dirty="0" smtClean="0"/>
              <a:t>年</a:t>
            </a:r>
            <a:r>
              <a:rPr lang="en-US" altLang="zh-CN" sz="2800" dirty="0" smtClean="0"/>
              <a:t>,</a:t>
            </a:r>
            <a:r>
              <a:rPr lang="zh-CN" altLang="en-US" sz="2800" dirty="0" smtClean="0"/>
              <a:t>关于</a:t>
            </a:r>
            <a:r>
              <a:rPr lang="en-US" altLang="zh-CN" sz="2800" dirty="0" smtClean="0"/>
              <a:t>----</a:t>
            </a:r>
            <a:r>
              <a:rPr lang="zh-CN" altLang="en-US" sz="2800" dirty="0" smtClean="0"/>
              <a:t>的通知</a:t>
            </a:r>
            <a:r>
              <a:rPr lang="en-US" altLang="zh-CN" sz="2800" dirty="0" smtClean="0"/>
              <a:t>&lt;</a:t>
            </a:r>
            <a:r>
              <a:rPr lang="zh-CN" altLang="en-US" sz="2800" dirty="0" smtClean="0"/>
              <a:t>危险性较大的分部分项工程管理办法</a:t>
            </a:r>
            <a:r>
              <a:rPr lang="en-US" altLang="zh-CN" sz="2800" dirty="0" smtClean="0"/>
              <a:t>&gt;</a:t>
            </a:r>
          </a:p>
          <a:p>
            <a:pPr eaLnBrk="1" hangingPunct="1">
              <a:buNone/>
            </a:pPr>
            <a:r>
              <a:rPr lang="zh-CN" altLang="en-US" sz="3200" dirty="0" smtClean="0"/>
              <a:t>     </a:t>
            </a:r>
            <a:r>
              <a:rPr lang="en-US" altLang="zh-CN" sz="3200" dirty="0" smtClean="0"/>
              <a:t>37</a:t>
            </a:r>
            <a:r>
              <a:rPr lang="zh-CN" altLang="en-US" sz="3200" dirty="0" smtClean="0"/>
              <a:t>号部令</a:t>
            </a:r>
            <a:endParaRPr lang="en-US" altLang="zh-CN" sz="3200" dirty="0" smtClean="0"/>
          </a:p>
          <a:p>
            <a:pPr eaLnBrk="1" hangingPunct="1">
              <a:buNone/>
            </a:pPr>
            <a:r>
              <a:rPr lang="zh-CN" altLang="en-US" dirty="0" smtClean="0"/>
              <a:t>       </a:t>
            </a:r>
            <a:r>
              <a:rPr lang="en-US" altLang="zh-CN" dirty="0" smtClean="0"/>
              <a:t>2018.3.18</a:t>
            </a:r>
            <a:r>
              <a:rPr lang="zh-CN" altLang="en-US" dirty="0" smtClean="0"/>
              <a:t> </a:t>
            </a:r>
            <a:r>
              <a:rPr lang="en-US" altLang="zh-CN" dirty="0" smtClean="0"/>
              <a:t>&lt;</a:t>
            </a:r>
            <a:r>
              <a:rPr lang="zh-CN" altLang="en-US" dirty="0" smtClean="0"/>
              <a:t>危险性较大的分部分项工程管理规定</a:t>
            </a:r>
            <a:r>
              <a:rPr lang="en-US" altLang="zh-CN" dirty="0" smtClean="0"/>
              <a:t>&gt;</a:t>
            </a:r>
          </a:p>
          <a:p>
            <a:pPr eaLnBrk="1" hangingPunct="1">
              <a:buNone/>
            </a:pPr>
            <a:r>
              <a:rPr lang="zh-CN" altLang="en-US" dirty="0" smtClean="0"/>
              <a:t>       </a:t>
            </a:r>
            <a:r>
              <a:rPr lang="en-US" altLang="zh-CN" sz="3200" dirty="0" smtClean="0"/>
              <a:t>31</a:t>
            </a:r>
            <a:r>
              <a:rPr lang="zh-CN" altLang="en-US" sz="3200" dirty="0" smtClean="0"/>
              <a:t>号部文      </a:t>
            </a:r>
            <a:r>
              <a:rPr lang="en-US" altLang="zh-CN" dirty="0" smtClean="0"/>
              <a:t>2018.5.17</a:t>
            </a:r>
            <a:r>
              <a:rPr lang="zh-CN" altLang="en-US" dirty="0" smtClean="0"/>
              <a:t> </a:t>
            </a:r>
            <a:endParaRPr lang="en-US" altLang="zh-CN" dirty="0" smtClean="0"/>
          </a:p>
          <a:p>
            <a:pPr eaLnBrk="1" hangingPunct="1">
              <a:buNone/>
            </a:pPr>
            <a:r>
              <a:rPr lang="zh-CN" altLang="en-US" sz="2000" b="1" dirty="0" smtClean="0">
                <a:latin typeface="+mj-lt"/>
              </a:rPr>
              <a:t> 关于实施</a:t>
            </a:r>
            <a:r>
              <a:rPr lang="en-US" altLang="zh-CN" sz="2000" b="1" dirty="0" smtClean="0">
                <a:latin typeface="+mj-lt"/>
              </a:rPr>
              <a:t>《</a:t>
            </a:r>
            <a:r>
              <a:rPr lang="zh-CN" altLang="en-US" sz="2000" b="1" dirty="0" smtClean="0">
                <a:latin typeface="+mj-lt"/>
              </a:rPr>
              <a:t>危险性较大的分部分项工程安全管理规定</a:t>
            </a:r>
            <a:r>
              <a:rPr lang="en-US" altLang="zh-CN" sz="2000" b="1" dirty="0" smtClean="0">
                <a:latin typeface="+mj-lt"/>
              </a:rPr>
              <a:t>》</a:t>
            </a:r>
            <a:r>
              <a:rPr lang="zh-CN" altLang="en-US" sz="2000" b="1" dirty="0" smtClean="0">
                <a:latin typeface="+mj-lt"/>
              </a:rPr>
              <a:t>有关问题的通知</a:t>
            </a:r>
            <a:endParaRPr lang="en-US" altLang="zh-CN" sz="2000" dirty="0" smtClean="0">
              <a:latin typeface="+mj-lt"/>
            </a:endParaRPr>
          </a:p>
          <a:p>
            <a:pPr eaLnBrk="1" hangingPunct="1">
              <a:buNone/>
            </a:pPr>
            <a:endParaRPr lang="en-US" altLang="zh-CN" sz="3200" dirty="0" smtClean="0"/>
          </a:p>
          <a:p>
            <a:pPr eaLnBrk="1" hangingPunct="1">
              <a:buNone/>
            </a:pPr>
            <a:endParaRPr lang="en-US" altLang="zh-CN" sz="3200" dirty="0" smtClean="0"/>
          </a:p>
          <a:p>
            <a:pPr eaLnBrk="1" hangingPunct="1">
              <a:buNone/>
            </a:pPr>
            <a:r>
              <a:rPr lang="zh-CN" altLang="en-US" dirty="0" smtClean="0"/>
              <a:t>       </a:t>
            </a:r>
            <a:endParaRPr lang="en-US" altLang="zh-CN" dirty="0" smtClean="0"/>
          </a:p>
          <a:p>
            <a:pPr eaLnBrk="1" hangingPunct="1">
              <a:buNone/>
            </a:pPr>
            <a:r>
              <a:rPr lang="zh-CN" altLang="en-US" dirty="0" smtClean="0"/>
              <a:t>       </a:t>
            </a:r>
            <a:endParaRPr lang="en-US" altLang="zh-CN" dirty="0" smtClean="0"/>
          </a:p>
          <a:p>
            <a:pPr eaLnBrk="1" hangingPunct="1">
              <a:buNone/>
            </a:pPr>
            <a:r>
              <a:rPr lang="zh-CN" altLang="en-US" b="1" dirty="0" smtClean="0"/>
              <a:t>       </a:t>
            </a:r>
            <a:endParaRPr lang="en-US" altLang="zh-CN" b="1" dirty="0" smtClean="0"/>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三、关于学习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endParaRPr lang="en-US" altLang="zh-CN" b="1" dirty="0" smtClean="0"/>
          </a:p>
          <a:p>
            <a:pPr eaLnBrk="1" hangingPunct="1">
              <a:buNone/>
            </a:pPr>
            <a:r>
              <a:rPr lang="zh-CN" altLang="en-US" b="1" dirty="0" smtClean="0"/>
              <a:t>  </a:t>
            </a:r>
            <a:r>
              <a:rPr lang="en-US" altLang="zh-CN" b="1" dirty="0" smtClean="0"/>
              <a:t>    </a:t>
            </a:r>
            <a:r>
              <a:rPr lang="zh-CN" altLang="en-US" sz="3200" b="1" dirty="0" smtClean="0"/>
              <a:t>一次不行两次，两次不行三次</a:t>
            </a:r>
            <a:r>
              <a:rPr lang="en-US" altLang="zh-CN" sz="3200" b="1" dirty="0" smtClean="0"/>
              <a:t>-----</a:t>
            </a:r>
          </a:p>
          <a:p>
            <a:pPr eaLnBrk="1" hangingPunct="1">
              <a:buNone/>
            </a:pPr>
            <a:r>
              <a:rPr lang="en-US" altLang="zh-CN" sz="3200" b="1" dirty="0" smtClean="0"/>
              <a:t> </a:t>
            </a:r>
            <a:r>
              <a:rPr lang="en-US" altLang="zh-CN" sz="3200" b="1" dirty="0" smtClean="0"/>
              <a:t>    </a:t>
            </a:r>
            <a:r>
              <a:rPr lang="zh-CN" altLang="en-US" sz="3200" b="1" dirty="0" smtClean="0"/>
              <a:t>一年不行两年</a:t>
            </a:r>
            <a:r>
              <a:rPr lang="en-US" altLang="zh-CN" sz="3200" b="1" dirty="0" smtClean="0"/>
              <a:t>----</a:t>
            </a:r>
          </a:p>
          <a:p>
            <a:pPr eaLnBrk="1" hangingPunct="1">
              <a:buNone/>
            </a:pPr>
            <a:r>
              <a:rPr lang="en-US" altLang="zh-CN" sz="3200" b="1" dirty="0" smtClean="0"/>
              <a:t> </a:t>
            </a:r>
            <a:r>
              <a:rPr lang="en-US" altLang="zh-CN" sz="3200" b="1" dirty="0" smtClean="0"/>
              <a:t>    </a:t>
            </a:r>
            <a:r>
              <a:rPr lang="zh-CN" altLang="en-US" sz="3200" b="1" dirty="0" smtClean="0"/>
              <a:t>总之必须学会！</a:t>
            </a:r>
            <a:endParaRPr lang="en-US" altLang="zh-CN" sz="3200" b="1" dirty="0" smtClean="0"/>
          </a:p>
          <a:p>
            <a:pPr eaLnBrk="1" hangingPunct="1">
              <a:buNone/>
            </a:pPr>
            <a:r>
              <a:rPr lang="en-US" altLang="zh-CN" sz="3200" b="1" dirty="0" smtClean="0"/>
              <a:t> </a:t>
            </a:r>
            <a:r>
              <a:rPr lang="en-US" altLang="zh-CN" sz="3200" b="1" dirty="0" smtClean="0"/>
              <a:t>    </a:t>
            </a:r>
            <a:r>
              <a:rPr lang="zh-CN" altLang="en-US" sz="3200" b="1" dirty="0" smtClean="0"/>
              <a:t>从我做起，对自己狠一点！</a:t>
            </a:r>
            <a:endParaRPr lang="zh-CN" sz="3200" b="1"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3"/>
          <p:cNvSpPr txBox="1"/>
          <p:nvPr/>
        </p:nvSpPr>
        <p:spPr>
          <a:xfrm>
            <a:off x="1267096" y="1084217"/>
            <a:ext cx="7393577" cy="4391425"/>
          </a:xfrm>
          <a:prstGeom prst="rect">
            <a:avLst/>
          </a:prstGeom>
          <a:noFill/>
          <a:ln>
            <a:noFill/>
          </a:ln>
        </p:spPr>
        <p:txBody>
          <a:bodyPr/>
          <a:lstStyle>
            <a:lvl1pPr marL="268605" indent="-268605" algn="just" defTabSz="685800" rtl="0" eaLnBrk="0" fontAlgn="base" hangingPunct="0">
              <a:spcBef>
                <a:spcPts val="1200"/>
              </a:spcBef>
              <a:spcAft>
                <a:spcPct val="0"/>
              </a:spcAft>
              <a:buClr>
                <a:srgbClr val="0B5395"/>
              </a:buClr>
              <a:buSzPct val="60000"/>
              <a:buFont typeface="Wingdings" panose="05000000000000000000" pitchFamily="2" charset="2"/>
              <a:buChar char="l"/>
              <a:defRPr sz="2400" kern="1200">
                <a:solidFill>
                  <a:srgbClr val="0B5395"/>
                </a:solidFill>
                <a:latin typeface="+mn-ea"/>
                <a:ea typeface="+mn-ea"/>
                <a:cs typeface="+mn-cs"/>
              </a:defRPr>
            </a:lvl1pPr>
            <a:lvl2pPr marL="576580" indent="-173355" algn="just" defTabSz="685800" rtl="0" eaLnBrk="0" fontAlgn="base" hangingPunct="0">
              <a:spcBef>
                <a:spcPts val="150"/>
              </a:spcBef>
              <a:spcAft>
                <a:spcPct val="0"/>
              </a:spcAft>
              <a:buFont typeface="Arial" panose="020B0604020202020204" pitchFamily="34" charset="0"/>
              <a:buChar char="•"/>
              <a:defRPr sz="2000" kern="1200">
                <a:solidFill>
                  <a:schemeClr val="tx1"/>
                </a:solidFill>
                <a:latin typeface="+mn-ea"/>
                <a:ea typeface="+mn-ea"/>
                <a:cs typeface="+mn-cs"/>
              </a:defRPr>
            </a:lvl2pPr>
            <a:lvl3pPr marL="857250" indent="-171450" algn="l" defTabSz="685800" rtl="0" eaLnBrk="0" fontAlgn="base" hangingPunct="0">
              <a:spcBef>
                <a:spcPts val="375"/>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defTabSz="685800" rtl="0" eaLnBrk="0" fontAlgn="base" hangingPunct="0">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3200" b="1" dirty="0" smtClean="0">
                <a:latin typeface="楷体" panose="02010609060101010101" pitchFamily="49" charset="-122"/>
                <a:ea typeface="楷体" panose="02010609060101010101" pitchFamily="49" charset="-122"/>
              </a:rPr>
              <a:t>结论：新部令是对监理人有利的文件，监理工作标准化是提升监理工作水平的有效途径，提倡全员终生学习有利于充分发挥监理应有的作用。</a:t>
            </a:r>
            <a:endParaRPr lang="en-US" altLang="zh-CN" sz="3200" b="1" dirty="0" smtClean="0">
              <a:latin typeface="楷体" panose="02010609060101010101" pitchFamily="49" charset="-122"/>
              <a:ea typeface="楷体" panose="02010609060101010101" pitchFamily="49" charset="-122"/>
            </a:endParaRPr>
          </a:p>
          <a:p>
            <a:pPr marL="0" indent="0" algn="ctr">
              <a:buNone/>
            </a:pPr>
            <a:endParaRPr lang="en-US" altLang="zh-CN" sz="5400" b="1" dirty="0" smtClean="0">
              <a:latin typeface="楷体" panose="02010609060101010101" pitchFamily="49" charset="-122"/>
              <a:ea typeface="楷体" panose="02010609060101010101" pitchFamily="49" charset="-122"/>
            </a:endParaRPr>
          </a:p>
          <a:p>
            <a:pPr marL="0" indent="0" algn="ctr">
              <a:buNone/>
            </a:pPr>
            <a:r>
              <a:rPr lang="zh-CN" altLang="en-US" sz="5400" b="1" dirty="0" smtClean="0">
                <a:latin typeface="楷体" panose="02010609060101010101" pitchFamily="49" charset="-122"/>
                <a:ea typeface="楷体" panose="02010609060101010101" pitchFamily="49" charset="-122"/>
              </a:rPr>
              <a:t>感谢聆听！</a:t>
            </a:r>
            <a:endParaRPr lang="zh-CN" altLang="en-US" sz="5400" b="1" dirty="0">
              <a:latin typeface="楷体" panose="02010609060101010101" pitchFamily="49" charset="-122"/>
              <a:ea typeface="楷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buNone/>
            </a:pPr>
            <a:r>
              <a:rPr lang="en-US" altLang="zh-CN" sz="3200" b="1" dirty="0" smtClean="0"/>
              <a:t>1</a:t>
            </a:r>
            <a:r>
              <a:rPr lang="zh-CN" altLang="zh-CN" sz="3200" b="1" dirty="0" smtClean="0"/>
              <a:t>、为什么要发布</a:t>
            </a:r>
            <a:r>
              <a:rPr lang="en-US" altLang="zh-CN" sz="3200" b="1" dirty="0" smtClean="0"/>
              <a:t>37</a:t>
            </a:r>
            <a:r>
              <a:rPr lang="zh-CN" altLang="zh-CN" sz="3200" b="1" dirty="0" smtClean="0"/>
              <a:t>号令和</a:t>
            </a:r>
            <a:r>
              <a:rPr lang="en-US" altLang="zh-CN" sz="3200" b="1" dirty="0" smtClean="0"/>
              <a:t>31</a:t>
            </a:r>
            <a:r>
              <a:rPr lang="zh-CN" altLang="zh-CN" sz="3200" b="1" dirty="0" smtClean="0"/>
              <a:t>号文</a:t>
            </a:r>
            <a:endParaRPr lang="en-US" altLang="zh-CN" sz="3200" b="1" dirty="0" smtClean="0"/>
          </a:p>
          <a:p>
            <a:pPr eaLnBrk="1" hangingPunct="1">
              <a:buNone/>
            </a:pPr>
            <a:r>
              <a:rPr lang="zh-CN" altLang="en-US" sz="3200" dirty="0" smtClean="0"/>
              <a:t>      </a:t>
            </a:r>
            <a:r>
              <a:rPr lang="en-US" altLang="zh-CN" sz="3200" dirty="0" smtClean="0"/>
              <a:t>31</a:t>
            </a:r>
            <a:r>
              <a:rPr lang="zh-CN" altLang="zh-CN" sz="3200" dirty="0" smtClean="0"/>
              <a:t>号文共</a:t>
            </a:r>
            <a:r>
              <a:rPr lang="en-US" altLang="zh-CN" sz="3200" dirty="0" smtClean="0"/>
              <a:t>9</a:t>
            </a:r>
            <a:r>
              <a:rPr lang="zh-CN" altLang="zh-CN" sz="3200" dirty="0" smtClean="0"/>
              <a:t>条，其中</a:t>
            </a:r>
            <a:r>
              <a:rPr lang="en-US" altLang="zh-CN" sz="3200" dirty="0" smtClean="0"/>
              <a:t>5</a:t>
            </a:r>
            <a:r>
              <a:rPr lang="zh-CN" altLang="zh-CN" sz="3200" dirty="0" smtClean="0"/>
              <a:t>条是原</a:t>
            </a:r>
            <a:r>
              <a:rPr lang="en-US" altLang="zh-CN" sz="3200" dirty="0" smtClean="0"/>
              <a:t>87</a:t>
            </a:r>
            <a:r>
              <a:rPr lang="zh-CN" altLang="zh-CN" sz="3200" dirty="0" smtClean="0"/>
              <a:t>号文的内容，</a:t>
            </a:r>
            <a:r>
              <a:rPr lang="en-US" altLang="zh-CN" sz="3200" dirty="0" smtClean="0"/>
              <a:t>4</a:t>
            </a:r>
            <a:r>
              <a:rPr lang="zh-CN" altLang="zh-CN" sz="3200" dirty="0" smtClean="0"/>
              <a:t>条新增内容：验收人员、第三方监测方案内容、“修改后通过”处理和专家库管理。</a:t>
            </a:r>
            <a:r>
              <a:rPr lang="en-US" altLang="zh-CN" sz="3200" dirty="0" smtClean="0"/>
              <a:t>31</a:t>
            </a:r>
            <a:r>
              <a:rPr lang="zh-CN" altLang="zh-CN" sz="3200" dirty="0" smtClean="0"/>
              <a:t>号文既不能没有又不能与</a:t>
            </a:r>
            <a:r>
              <a:rPr lang="en-US" altLang="zh-CN" sz="3200" dirty="0" smtClean="0"/>
              <a:t>37</a:t>
            </a:r>
            <a:r>
              <a:rPr lang="zh-CN" altLang="zh-CN" sz="3200" dirty="0" smtClean="0"/>
              <a:t>号令合一起，如果没有，</a:t>
            </a:r>
            <a:r>
              <a:rPr lang="en-US" altLang="zh-CN" sz="3200" dirty="0" smtClean="0"/>
              <a:t>37</a:t>
            </a:r>
            <a:r>
              <a:rPr lang="zh-CN" altLang="zh-CN" sz="3200" dirty="0" smtClean="0"/>
              <a:t>号令可操作性差；如果合一起，则限制技术发展，也有损政府令的权威性。</a:t>
            </a:r>
          </a:p>
          <a:p>
            <a:pPr eaLnBrk="1" hangingPunct="1">
              <a:buNone/>
            </a:pPr>
            <a:endParaRPr lang="en-US" altLang="zh-CN" b="1" dirty="0" smtClean="0"/>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340360" y="752475"/>
            <a:ext cx="8229600" cy="5426256"/>
          </a:xfrm>
        </p:spPr>
        <p:txBody>
          <a:bodyPr vert="horz" wrap="square" lIns="91440" tIns="45720" rIns="91440" bIns="45720" anchor="t"/>
          <a:lstStyle/>
          <a:p>
            <a:pPr eaLnBrk="1" hangingPunct="1">
              <a:buNone/>
            </a:pPr>
            <a:r>
              <a:rPr lang="en-US" altLang="zh-CN" sz="3200" b="1" dirty="0" smtClean="0"/>
              <a:t>  2</a:t>
            </a:r>
            <a:r>
              <a:rPr lang="zh-CN" altLang="zh-CN" sz="3200" b="1" dirty="0" smtClean="0"/>
              <a:t>、</a:t>
            </a:r>
            <a:r>
              <a:rPr lang="en-US" altLang="zh-CN" sz="3200" b="1" dirty="0" smtClean="0"/>
              <a:t> 37</a:t>
            </a:r>
            <a:r>
              <a:rPr lang="zh-CN" altLang="zh-CN" sz="3200" b="1" dirty="0" smtClean="0"/>
              <a:t>号令和</a:t>
            </a:r>
            <a:r>
              <a:rPr lang="en-US" altLang="zh-CN" sz="3200" b="1" dirty="0" smtClean="0"/>
              <a:t>31</a:t>
            </a:r>
            <a:r>
              <a:rPr lang="zh-CN" altLang="zh-CN" sz="3200" b="1" dirty="0" smtClean="0"/>
              <a:t>号文</a:t>
            </a:r>
            <a:r>
              <a:rPr lang="zh-CN" altLang="en-US" sz="3200" b="1" dirty="0" smtClean="0"/>
              <a:t>与</a:t>
            </a:r>
            <a:r>
              <a:rPr lang="en-US" altLang="zh-CN" sz="3200" b="1" dirty="0" smtClean="0"/>
              <a:t>87</a:t>
            </a:r>
            <a:r>
              <a:rPr lang="zh-CN" altLang="en-US" sz="3200" b="1" dirty="0" smtClean="0"/>
              <a:t>号文的比较</a:t>
            </a:r>
            <a:endParaRPr lang="en-US" altLang="zh-CN" sz="3200" b="1" dirty="0" smtClean="0"/>
          </a:p>
          <a:p>
            <a:pPr eaLnBrk="1" hangingPunct="1">
              <a:buNone/>
            </a:pPr>
            <a:r>
              <a:rPr lang="zh-CN" altLang="en-US" sz="3200" dirty="0" smtClean="0"/>
              <a:t>    </a:t>
            </a:r>
            <a:endParaRPr lang="en-US" altLang="zh-CN" sz="3200" dirty="0" smtClean="0"/>
          </a:p>
          <a:p>
            <a:pPr eaLnBrk="1" hangingPunct="1">
              <a:buNone/>
            </a:pPr>
            <a:r>
              <a:rPr lang="zh-CN" altLang="en-US" sz="3200" dirty="0" smtClean="0"/>
              <a:t>    </a:t>
            </a:r>
            <a:r>
              <a:rPr lang="en-US" altLang="zh-CN" sz="3200" dirty="0" smtClean="0"/>
              <a:t>1</a:t>
            </a:r>
            <a:r>
              <a:rPr lang="zh-CN" altLang="en-US" sz="3200" dirty="0" smtClean="0"/>
              <a:t>）层级提升</a:t>
            </a:r>
            <a:r>
              <a:rPr lang="en-US" altLang="zh-CN" sz="3200" dirty="0" smtClean="0"/>
              <a:t>—</a:t>
            </a:r>
            <a:r>
              <a:rPr lang="zh-CN" altLang="en-US" dirty="0" smtClean="0"/>
              <a:t>部文变为部令</a:t>
            </a:r>
            <a:endParaRPr lang="en-US" altLang="zh-CN" dirty="0" smtClean="0"/>
          </a:p>
          <a:p>
            <a:pPr eaLnBrk="1" hangingPunct="1">
              <a:buNone/>
            </a:pPr>
            <a:r>
              <a:rPr lang="zh-CN" altLang="en-US" sz="3200" dirty="0" smtClean="0"/>
              <a:t>    </a:t>
            </a:r>
            <a:r>
              <a:rPr lang="en-US" altLang="zh-CN" sz="3200" dirty="0" smtClean="0"/>
              <a:t>2</a:t>
            </a:r>
            <a:r>
              <a:rPr lang="zh-CN" altLang="en-US" sz="3200" dirty="0" smtClean="0"/>
              <a:t>）增加建设单位和设计单位等责任</a:t>
            </a:r>
            <a:endParaRPr lang="en-US" altLang="zh-CN" sz="3200" dirty="0" smtClean="0"/>
          </a:p>
          <a:p>
            <a:pPr eaLnBrk="1" hangingPunct="1">
              <a:buNone/>
            </a:pPr>
            <a:r>
              <a:rPr lang="zh-CN" altLang="en-US" sz="3200" dirty="0" smtClean="0"/>
              <a:t>    </a:t>
            </a:r>
            <a:r>
              <a:rPr lang="en-US" altLang="zh-CN" sz="3200" dirty="0" smtClean="0"/>
              <a:t>3</a:t>
            </a:r>
            <a:r>
              <a:rPr lang="zh-CN" altLang="en-US" sz="3200" dirty="0" smtClean="0"/>
              <a:t>）增加罚则</a:t>
            </a:r>
            <a:endParaRPr lang="zh-CN" altLang="zh-CN" sz="3200" dirty="0" smtClean="0"/>
          </a:p>
          <a:p>
            <a:pPr eaLnBrk="1" hangingPunct="1">
              <a:buNone/>
            </a:pPr>
            <a:endParaRPr lang="en-US" altLang="zh-CN" b="1" dirty="0" smtClean="0"/>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180975" y="152400"/>
            <a:ext cx="8963025" cy="666750"/>
          </a:xfrm>
        </p:spPr>
        <p:txBody>
          <a:bodyPr wrap="square" lIns="91440" tIns="45720" rIns="91440" bIns="45720" anchor="ctr"/>
          <a:lstStyle/>
          <a:p>
            <a:pPr eaLnBrk="1" hangingPunct="1">
              <a:lnSpc>
                <a:spcPct val="80000"/>
              </a:lnSpc>
            </a:pPr>
            <a:r>
              <a:rPr lang="zh-CN" altLang="en-US" sz="1600" dirty="0" smtClean="0"/>
              <a:t>一、危大工程                                                       北京市建设监理协会</a:t>
            </a:r>
            <a:endParaRPr lang="en-US" altLang="zh-CN" sz="1600" dirty="0"/>
          </a:p>
        </p:txBody>
      </p:sp>
      <p:sp>
        <p:nvSpPr>
          <p:cNvPr id="11267" name="Rectangle 3"/>
          <p:cNvSpPr>
            <a:spLocks noGrp="1"/>
          </p:cNvSpPr>
          <p:nvPr>
            <p:ph idx="1"/>
          </p:nvPr>
        </p:nvSpPr>
        <p:spPr>
          <a:xfrm>
            <a:off x="0" y="752475"/>
            <a:ext cx="9666513" cy="5883456"/>
          </a:xfrm>
        </p:spPr>
        <p:txBody>
          <a:bodyPr vert="horz" wrap="square" lIns="91440" tIns="45720" rIns="91440" bIns="45720" anchor="t"/>
          <a:lstStyle/>
          <a:p>
            <a:pPr eaLnBrk="1" hangingPunct="1">
              <a:buNone/>
            </a:pPr>
            <a:r>
              <a:rPr lang="en-US" altLang="zh-CN" sz="3200" b="1" dirty="0" smtClean="0"/>
              <a:t>2</a:t>
            </a:r>
            <a:r>
              <a:rPr lang="zh-CN" altLang="zh-CN" sz="3200" b="1" dirty="0" smtClean="0"/>
              <a:t>、</a:t>
            </a:r>
            <a:r>
              <a:rPr lang="en-US" altLang="zh-CN" sz="3200" b="1" dirty="0" smtClean="0"/>
              <a:t> 37</a:t>
            </a:r>
            <a:r>
              <a:rPr lang="zh-CN" altLang="zh-CN" sz="3200" b="1" dirty="0" smtClean="0"/>
              <a:t>号令和</a:t>
            </a:r>
            <a:r>
              <a:rPr lang="en-US" altLang="zh-CN" sz="3200" b="1" dirty="0" smtClean="0"/>
              <a:t>31</a:t>
            </a:r>
            <a:r>
              <a:rPr lang="zh-CN" altLang="zh-CN" sz="3200" b="1" dirty="0" smtClean="0"/>
              <a:t>号文</a:t>
            </a:r>
            <a:r>
              <a:rPr lang="zh-CN" altLang="en-US" sz="3200" b="1" dirty="0" smtClean="0"/>
              <a:t>与</a:t>
            </a:r>
            <a:r>
              <a:rPr lang="en-US" altLang="zh-CN" sz="3200" b="1" dirty="0" smtClean="0"/>
              <a:t>87</a:t>
            </a:r>
            <a:r>
              <a:rPr lang="zh-CN" altLang="en-US" sz="3200" b="1" dirty="0" smtClean="0"/>
              <a:t>号文的比较</a:t>
            </a:r>
            <a:r>
              <a:rPr lang="zh-CN" altLang="en-US" sz="2000" dirty="0" smtClean="0"/>
              <a:t> </a:t>
            </a:r>
            <a:endParaRPr lang="en-US" altLang="zh-CN" sz="2000" dirty="0" smtClean="0"/>
          </a:p>
          <a:p>
            <a:r>
              <a:rPr lang="zh-CN" altLang="en-US" dirty="0" smtClean="0"/>
              <a:t>⑴</a:t>
            </a:r>
            <a:r>
              <a:rPr lang="en-US" dirty="0" smtClean="0"/>
              <a:t> </a:t>
            </a:r>
            <a:r>
              <a:rPr lang="zh-CN" altLang="en-US" dirty="0" smtClean="0"/>
              <a:t>监理单位应当建立危险性较大的分部分项工程安全管理制度；</a:t>
            </a:r>
          </a:p>
          <a:p>
            <a:r>
              <a:rPr lang="zh-CN" altLang="en-US" dirty="0" smtClean="0"/>
              <a:t>⑵</a:t>
            </a:r>
            <a:r>
              <a:rPr lang="en-US" dirty="0" smtClean="0"/>
              <a:t> </a:t>
            </a:r>
            <a:r>
              <a:rPr lang="zh-CN" altLang="en-US" dirty="0" smtClean="0"/>
              <a:t>总监理工程师审核专项方案；</a:t>
            </a:r>
          </a:p>
          <a:p>
            <a:r>
              <a:rPr lang="zh-CN" altLang="en-US" dirty="0" smtClean="0"/>
              <a:t>⑶</a:t>
            </a:r>
            <a:r>
              <a:rPr lang="en-US" dirty="0" smtClean="0"/>
              <a:t> </a:t>
            </a:r>
            <a:r>
              <a:rPr lang="zh-CN" altLang="en-US" dirty="0" smtClean="0"/>
              <a:t>总监理工程师及相关人员参加超危大工程专项方案论证会；</a:t>
            </a:r>
          </a:p>
          <a:p>
            <a:r>
              <a:rPr lang="zh-CN" altLang="en-US" dirty="0" smtClean="0"/>
              <a:t>⑷</a:t>
            </a:r>
            <a:r>
              <a:rPr lang="en-US" dirty="0" smtClean="0"/>
              <a:t> </a:t>
            </a:r>
            <a:r>
              <a:rPr lang="zh-CN" altLang="en-US" dirty="0" smtClean="0"/>
              <a:t>监理单位应当将危险性较大的分部分项工程列入监理规划和监理实施细则，应当针对工程特点、周边环境和施工工艺等，制定安全监理工作流程、方法和措施；</a:t>
            </a:r>
          </a:p>
          <a:p>
            <a:r>
              <a:rPr lang="zh-CN" altLang="en-US" dirty="0" smtClean="0"/>
              <a:t>⑸</a:t>
            </a:r>
            <a:r>
              <a:rPr lang="en-US" dirty="0" smtClean="0"/>
              <a:t> </a:t>
            </a:r>
            <a:r>
              <a:rPr lang="zh-CN" altLang="en-US" dirty="0" smtClean="0"/>
              <a:t>对于按规定需要验收的危险性较大的分部分项工程，施工单位、监理单位应当组织有关人员进行验收并签认；</a:t>
            </a:r>
          </a:p>
          <a:p>
            <a:r>
              <a:rPr lang="zh-CN" altLang="en-US" dirty="0" smtClean="0"/>
              <a:t>⑹</a:t>
            </a:r>
            <a:r>
              <a:rPr lang="en-US" dirty="0" smtClean="0"/>
              <a:t> </a:t>
            </a:r>
            <a:r>
              <a:rPr lang="zh-CN" altLang="en-US" dirty="0" smtClean="0"/>
              <a:t>监理单位应当对专项方案实施情况进行现场监理；对不按专项方案实施的，应当责令整改，施工单位拒不整改的，应当及时向建设单位报告；</a:t>
            </a:r>
            <a:r>
              <a:rPr lang="zh-CN" altLang="en-US" dirty="0" smtClean="0">
                <a:solidFill>
                  <a:srgbClr val="FF0000"/>
                </a:solidFill>
              </a:rPr>
              <a:t>建设单位接到监理单位报告后，应当立即责令施工单位停工整改；施工单位仍不停工整改的，建设单位应当及时向住房城乡建设主管部门报告。</a:t>
            </a:r>
          </a:p>
          <a:p>
            <a:pPr eaLnBrk="1" hangingPunct="1">
              <a:buNone/>
            </a:pPr>
            <a:endParaRPr lang="en-US" altLang="zh-CN" b="1" dirty="0" smtClean="0"/>
          </a:p>
          <a:p>
            <a:pPr eaLnBrk="1" hangingPunct="1">
              <a:buNone/>
            </a:pPr>
            <a:endParaRPr lang="en-US" altLang="zh-CN" b="1" dirty="0" smtClean="0"/>
          </a:p>
          <a:p>
            <a:pPr eaLnBrk="1" hangingPunct="1">
              <a:buNone/>
            </a:pPr>
            <a:endParaRPr lang="zh-CN" altLang="en-US" b="1" dirty="0" smtClean="0">
              <a:sym typeface="+mn-ea"/>
            </a:endParaRPr>
          </a:p>
          <a:p>
            <a:pPr eaLnBrk="1" hangingPunct="1">
              <a:buNone/>
            </a:pPr>
            <a:endParaRPr lang="zh-CN" altLang="zh-CN" b="1" dirty="0" smtClean="0"/>
          </a:p>
          <a:p>
            <a:pPr eaLnBrk="1" hangingPunct="1">
              <a:buNone/>
            </a:pPr>
            <a:r>
              <a:rPr lang="zh-CN" altLang="zh-CN" b="1" dirty="0" smtClean="0"/>
              <a:t>  </a:t>
            </a:r>
            <a:endParaRPr lang="en-US" altLang="zh-CN" b="1" dirty="0" smtClean="0"/>
          </a:p>
          <a:p>
            <a:pPr marL="0" indent="0" eaLnBrk="1" fontAlgn="base" hangingPunct="1">
              <a:buNone/>
            </a:pPr>
            <a:endParaRPr lang="en-US" altLang="zh-CN" strike="noStrike" noProof="1">
              <a:sym typeface="+mn-ea"/>
            </a:endParaRPr>
          </a:p>
        </p:txBody>
      </p:sp>
    </p:spTree>
  </p:cSld>
  <p:clrMapOvr>
    <a:masterClrMapping/>
  </p:clrMapOvr>
</p:sld>
</file>

<file path=ppt/theme/theme1.xml><?xml version="1.0" encoding="utf-8"?>
<a:theme xmlns:a="http://schemas.openxmlformats.org/drawingml/2006/main" name="A000120140530A07PPBG">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nSpc>
            <a:spcPct val="130000"/>
          </a:lnSpc>
          <a:defRPr sz="1600" dirty="0" smtClean="0">
            <a:solidFill>
              <a:srgbClr val="757575"/>
            </a:solidFill>
            <a:latin typeface="黑体" panose="02010609060101010101" pitchFamily="49" charset="-122"/>
            <a:ea typeface="黑体" panose="02010609060101010101" pitchFamily="49"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2953</Words>
  <Application>Microsoft Office PowerPoint</Application>
  <PresentationFormat>全屏显示(4:3)</PresentationFormat>
  <Paragraphs>547</Paragraphs>
  <Slides>61</Slides>
  <Notes>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61</vt:i4>
      </vt:variant>
    </vt:vector>
  </HeadingPairs>
  <TitlesOfParts>
    <vt:vector size="63" baseType="lpstr">
      <vt:lpstr>A000120140530A07PPBG</vt:lpstr>
      <vt:lpstr>Adobe Acrobat Document</vt:lpstr>
      <vt:lpstr>危大工程新政解读与监理工作标准化</vt:lpstr>
      <vt:lpstr>专监继续教育                                                       北京市建设监理协会</vt:lpstr>
      <vt:lpstr>一、危大工程                                                       北京市建设监理协会</vt:lpstr>
      <vt:lpstr>幻灯片 4</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一、危大工程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二、标准化                                                        北京市建设监理协会</vt:lpstr>
      <vt:lpstr>三、关于学习                                                       北京市建设监理协会</vt:lpstr>
      <vt:lpstr>幻灯片 45</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三、关于学习                                                        北京市建设监理协会</vt:lpstr>
      <vt:lpstr>幻灯片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HZJ</dc:creator>
  <cp:lastModifiedBy>雨林木风</cp:lastModifiedBy>
  <cp:revision>274</cp:revision>
  <dcterms:created xsi:type="dcterms:W3CDTF">2015-08-01T03:11:00Z</dcterms:created>
  <dcterms:modified xsi:type="dcterms:W3CDTF">2018-08-28T09:43:59Z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2052-10.1.0.7245</vt:lpwstr>
  </property>
</Properties>
</file>